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5"/>
  </p:notesMasterIdLst>
  <p:sldIdLst>
    <p:sldId id="257" r:id="rId2"/>
    <p:sldId id="296" r:id="rId3"/>
    <p:sldId id="383" r:id="rId4"/>
    <p:sldId id="390" r:id="rId5"/>
    <p:sldId id="356" r:id="rId6"/>
    <p:sldId id="357" r:id="rId7"/>
    <p:sldId id="358" r:id="rId8"/>
    <p:sldId id="385" r:id="rId9"/>
    <p:sldId id="360" r:id="rId10"/>
    <p:sldId id="361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  <p:sldId id="389" r:id="rId21"/>
    <p:sldId id="340" r:id="rId22"/>
    <p:sldId id="34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35" r:id="rId31"/>
    <p:sldId id="395" r:id="rId32"/>
    <p:sldId id="273" r:id="rId33"/>
    <p:sldId id="274" r:id="rId34"/>
    <p:sldId id="275" r:id="rId35"/>
    <p:sldId id="276" r:id="rId36"/>
    <p:sldId id="277" r:id="rId37"/>
    <p:sldId id="345" r:id="rId38"/>
    <p:sldId id="279" r:id="rId39"/>
    <p:sldId id="346" r:id="rId40"/>
    <p:sldId id="281" r:id="rId41"/>
    <p:sldId id="386" r:id="rId42"/>
    <p:sldId id="282" r:id="rId43"/>
    <p:sldId id="388" r:id="rId44"/>
    <p:sldId id="310" r:id="rId45"/>
    <p:sldId id="311" r:id="rId46"/>
    <p:sldId id="312" r:id="rId47"/>
    <p:sldId id="313" r:id="rId48"/>
    <p:sldId id="314" r:id="rId49"/>
    <p:sldId id="315" r:id="rId50"/>
    <p:sldId id="316" r:id="rId51"/>
    <p:sldId id="317" r:id="rId52"/>
    <p:sldId id="318" r:id="rId53"/>
    <p:sldId id="283" r:id="rId5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3" d="100"/>
          <a:sy n="163" d="100"/>
        </p:scale>
        <p:origin x="-104" y="-4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notesMaster" Target="notesMasters/notesMaster1.xml"/><Relationship Id="rId56" Type="http://schemas.openxmlformats.org/officeDocument/2006/relationships/printerSettings" Target="printerSettings/printerSettings1.bin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_rels/viewProps.xml.rels><?xml version="1.0" encoding="UTF-8" standalone="yes"?>
<Relationships xmlns="http://schemas.openxmlformats.org/package/2006/relationships"><Relationship Id="rId11" Type="http://schemas.openxmlformats.org/officeDocument/2006/relationships/slide" Target="slides/slide38.xml"/><Relationship Id="rId12" Type="http://schemas.openxmlformats.org/officeDocument/2006/relationships/slide" Target="slides/slide40.xml"/><Relationship Id="rId1" Type="http://schemas.openxmlformats.org/officeDocument/2006/relationships/slide" Target="slides/slide6.xml"/><Relationship Id="rId2" Type="http://schemas.openxmlformats.org/officeDocument/2006/relationships/slide" Target="slides/slide7.xml"/><Relationship Id="rId3" Type="http://schemas.openxmlformats.org/officeDocument/2006/relationships/slide" Target="slides/slide9.xml"/><Relationship Id="rId4" Type="http://schemas.openxmlformats.org/officeDocument/2006/relationships/slide" Target="slides/slide11.xml"/><Relationship Id="rId5" Type="http://schemas.openxmlformats.org/officeDocument/2006/relationships/slide" Target="slides/slide12.xml"/><Relationship Id="rId6" Type="http://schemas.openxmlformats.org/officeDocument/2006/relationships/slide" Target="slides/slide28.xml"/><Relationship Id="rId7" Type="http://schemas.openxmlformats.org/officeDocument/2006/relationships/slide" Target="slides/slide29.xml"/><Relationship Id="rId8" Type="http://schemas.openxmlformats.org/officeDocument/2006/relationships/slide" Target="slides/slide30.xml"/><Relationship Id="rId9" Type="http://schemas.openxmlformats.org/officeDocument/2006/relationships/slide" Target="slides/slide35.xml"/><Relationship Id="rId10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+mn-ea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BFD4B19-A64D-AD46-A5F1-688D3A0B150E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+mn-ea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7E8EAE9-CE36-FD49-B530-1D7DB32592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026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797CE07-73ED-484F-A18F-CFC19D25FCD5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8CB1095-3348-0648-8AD8-5E4CDD5A96BB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1424D1D-B293-C54B-823B-80C2A7F9BE76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453E97C-91B9-6246-9466-D668BB3FB15C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562B26C-48ED-6446-A470-92EC9A4954CF}" type="slidenum">
              <a:rPr lang="en-US" sz="1200"/>
              <a:pPr eaLnBrk="1" hangingPunct="1"/>
              <a:t>13</a:t>
            </a:fld>
            <a:endParaRPr 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319EA40-A3D9-7041-B99C-0DED085754F3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1F06162-1828-8E41-AFC7-02DE730A9DEA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1940275-0705-3746-B082-7BB2556D6675}" type="slidenum">
              <a:rPr lang="en-US" sz="1200"/>
              <a:pPr eaLnBrk="1" hangingPunct="1"/>
              <a:t>16</a:t>
            </a:fld>
            <a:endParaRPr lang="en-US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2F4BDA3-9380-854C-9E7E-C3EA1B259B02}" type="slidenum">
              <a:rPr lang="en-US" sz="1200"/>
              <a:pPr eaLnBrk="1" hangingPunct="1"/>
              <a:t>17</a:t>
            </a:fld>
            <a:endParaRPr lang="en-US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F422351-FD68-1C46-8CE6-EFD2A91E8F34}" type="slidenum">
              <a:rPr lang="en-US" sz="1200"/>
              <a:pPr eaLnBrk="1" hangingPunct="1"/>
              <a:t>18</a:t>
            </a:fld>
            <a:endParaRPr lang="en-US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28B4DD9-530D-A141-8837-1A7C3E869F94}" type="slidenum">
              <a:rPr lang="en-US" sz="1200"/>
              <a:pPr eaLnBrk="1" hangingPunct="1"/>
              <a:t>19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01CA731-7B2E-A64E-8AF4-DF0002962DC9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674CEFD-4C34-8B42-8354-9B425F87AD09}" type="slidenum">
              <a:rPr lang="en-US" sz="1200"/>
              <a:pPr eaLnBrk="1" hangingPunct="1"/>
              <a:t>20</a:t>
            </a:fld>
            <a:endParaRPr lang="en-US" sz="12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5EE1F9E-F6B9-3040-891D-D12AEB9D1CEC}" type="slidenum">
              <a:rPr lang="en-US" sz="1200"/>
              <a:pPr eaLnBrk="1" hangingPunct="1"/>
              <a:t>21</a:t>
            </a:fld>
            <a:endParaRPr lang="en-US" sz="12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BC684DB-A8A1-AC40-9DCE-4EC61655E1E9}" type="slidenum">
              <a:rPr lang="en-US" sz="1200"/>
              <a:pPr eaLnBrk="1" hangingPunct="1"/>
              <a:t>22</a:t>
            </a:fld>
            <a:endParaRPr lang="en-US" sz="12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8A77C33-D208-6143-8DE3-F60F76D133D6}" type="slidenum">
              <a:rPr lang="en-US" sz="1200"/>
              <a:pPr eaLnBrk="1" hangingPunct="1"/>
              <a:t>23</a:t>
            </a:fld>
            <a:endParaRPr lang="en-US" sz="120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F8B3BBB-4409-C042-ADC9-99D122D68426}" type="slidenum">
              <a:rPr lang="en-US" sz="1200"/>
              <a:pPr eaLnBrk="1" hangingPunct="1"/>
              <a:t>24</a:t>
            </a:fld>
            <a:endParaRPr lang="en-US" sz="120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38973A0-B6A2-DF4E-97C4-5110B6CDB354}" type="slidenum">
              <a:rPr lang="en-US" sz="1200"/>
              <a:pPr eaLnBrk="1" hangingPunct="1"/>
              <a:t>25</a:t>
            </a:fld>
            <a:endParaRPr lang="en-US" sz="120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59D887D-BA4C-EA46-BD94-350AB0C0BD0C}" type="slidenum">
              <a:rPr lang="en-US" sz="1200"/>
              <a:pPr eaLnBrk="1" hangingPunct="1"/>
              <a:t>26</a:t>
            </a:fld>
            <a:endParaRPr lang="en-US" sz="120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BE8CB32-CDA3-3E44-8E83-62452FC520DD}" type="slidenum">
              <a:rPr lang="en-US" sz="1200"/>
              <a:pPr eaLnBrk="1" hangingPunct="1"/>
              <a:t>27</a:t>
            </a:fld>
            <a:endParaRPr lang="en-US" sz="120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0ACA25E-0A5B-9844-869D-523CC5F64042}" type="slidenum">
              <a:rPr lang="en-US" sz="1200"/>
              <a:pPr eaLnBrk="1" hangingPunct="1"/>
              <a:t>28</a:t>
            </a:fld>
            <a:endParaRPr lang="en-US" sz="120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E210B8C-C0F6-AB4A-BD3A-C4731DF4E60B}" type="slidenum">
              <a:rPr lang="en-US" sz="1200"/>
              <a:pPr eaLnBrk="1" hangingPunct="1"/>
              <a:t>29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36E5857-1B97-5D4A-BD71-690A19374B1F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3457A23-3120-744A-A0CB-A0D1F09AB841}" type="slidenum">
              <a:rPr lang="en-US" sz="1200"/>
              <a:pPr eaLnBrk="1" hangingPunct="1"/>
              <a:t>30</a:t>
            </a:fld>
            <a:endParaRPr lang="en-US" sz="120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BD14789-81FA-8F40-905C-BBE0A489CB00}" type="slidenum">
              <a:rPr lang="en-US" sz="1200"/>
              <a:pPr eaLnBrk="1" hangingPunct="1"/>
              <a:t>31</a:t>
            </a:fld>
            <a:endParaRPr lang="en-US" sz="120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823FA1F-79AE-A240-A384-0470CFCD0F31}" type="slidenum">
              <a:rPr lang="en-US" sz="1200"/>
              <a:pPr eaLnBrk="1" hangingPunct="1"/>
              <a:t>32</a:t>
            </a:fld>
            <a:endParaRPr lang="en-US" sz="120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D9FFBE1-B38C-9647-8678-C4634081EA9A}" type="slidenum">
              <a:rPr lang="en-US" sz="1200"/>
              <a:pPr eaLnBrk="1" hangingPunct="1"/>
              <a:t>33</a:t>
            </a:fld>
            <a:endParaRPr lang="en-US" sz="120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3EE97C4-F9FB-844A-914B-1114578AD367}" type="slidenum">
              <a:rPr lang="en-US" sz="1200"/>
              <a:pPr eaLnBrk="1" hangingPunct="1"/>
              <a:t>34</a:t>
            </a:fld>
            <a:endParaRPr lang="en-US" sz="120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C6977EC-C1C3-5147-B9A1-E016EB862F59}" type="slidenum">
              <a:rPr lang="en-US" sz="1200"/>
              <a:pPr eaLnBrk="1" hangingPunct="1"/>
              <a:t>35</a:t>
            </a:fld>
            <a:endParaRPr lang="en-US" sz="120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7099BE9-2365-E64F-92CF-E36FE812BF5E}" type="slidenum">
              <a:rPr lang="en-US" sz="1200"/>
              <a:pPr eaLnBrk="1" hangingPunct="1"/>
              <a:t>36</a:t>
            </a:fld>
            <a:endParaRPr lang="en-US" sz="120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79BBF8D-CDA3-6949-BB6E-35C1D0898161}" type="slidenum">
              <a:rPr lang="en-US" sz="1200"/>
              <a:pPr eaLnBrk="1" hangingPunct="1"/>
              <a:t>37</a:t>
            </a:fld>
            <a:endParaRPr lang="en-US" sz="120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62193FC-A8EC-A24B-B1CD-F0BF0C83522E}" type="slidenum">
              <a:rPr lang="en-US" sz="1200"/>
              <a:pPr eaLnBrk="1" hangingPunct="1"/>
              <a:t>38</a:t>
            </a:fld>
            <a:endParaRPr lang="en-US" sz="120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31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931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00E9F9A-C6AC-4C44-BF89-F9947E4805C9}" type="slidenum">
              <a:rPr lang="en-US" sz="1200"/>
              <a:pPr eaLnBrk="1" hangingPunct="1"/>
              <a:t>39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A782259-B322-484C-B0F2-C63BB7DE7426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52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952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9EF0F42-8FD7-314B-B4BC-FF0EC9EEA628}" type="slidenum">
              <a:rPr lang="en-US" sz="1200"/>
              <a:pPr eaLnBrk="1" hangingPunct="1"/>
              <a:t>40</a:t>
            </a:fld>
            <a:endParaRPr lang="en-US" sz="120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72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972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2685FDC-070A-FA43-B2E8-63B6499A3B54}" type="slidenum">
              <a:rPr lang="en-US" sz="1200"/>
              <a:pPr eaLnBrk="1" hangingPunct="1"/>
              <a:t>41</a:t>
            </a:fld>
            <a:endParaRPr lang="en-US" sz="120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93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993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19D927D-495B-3142-B5B3-4D192ADF127D}" type="slidenum">
              <a:rPr lang="en-US" sz="1200"/>
              <a:pPr eaLnBrk="1" hangingPunct="1"/>
              <a:t>42</a:t>
            </a:fld>
            <a:endParaRPr lang="en-US" sz="120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13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1013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849A5B5-64CE-4842-8E6E-D50F95FB9721}" type="slidenum">
              <a:rPr lang="en-US" sz="1200"/>
              <a:pPr eaLnBrk="1" hangingPunct="1"/>
              <a:t>43</a:t>
            </a:fld>
            <a:endParaRPr lang="en-US" sz="120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1034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5A0B094-C62C-A445-967B-C71EE0B75BE5}" type="slidenum">
              <a:rPr lang="en-US" sz="1200"/>
              <a:pPr eaLnBrk="1" hangingPunct="1"/>
              <a:t>44</a:t>
            </a:fld>
            <a:endParaRPr lang="en-US" sz="120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54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1054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E2D8CB2-0427-3543-8633-272459C9F0B1}" type="slidenum">
              <a:rPr lang="en-US" sz="1200"/>
              <a:pPr eaLnBrk="1" hangingPunct="1"/>
              <a:t>45</a:t>
            </a:fld>
            <a:endParaRPr lang="en-US" sz="120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90384B7-3AD6-0143-ADB0-4BDEBE25B8F9}" type="slidenum">
              <a:rPr lang="en-US" sz="1200"/>
              <a:pPr eaLnBrk="1" hangingPunct="1"/>
              <a:t>46</a:t>
            </a:fld>
            <a:endParaRPr lang="en-US" sz="120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95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1095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800AFD4-AA19-AE49-A9F5-00B019394B6A}" type="slidenum">
              <a:rPr lang="en-US" sz="1200"/>
              <a:pPr eaLnBrk="1" hangingPunct="1"/>
              <a:t>47</a:t>
            </a:fld>
            <a:endParaRPr lang="en-US" sz="120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16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1116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861C59C-EE6A-F14E-979D-C11C65136B2E}" type="slidenum">
              <a:rPr lang="en-US" sz="1200"/>
              <a:pPr eaLnBrk="1" hangingPunct="1"/>
              <a:t>48</a:t>
            </a:fld>
            <a:endParaRPr lang="en-US" sz="120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366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1136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3BD6ECD-BAD7-334E-AC8D-A3FD60DB0CE2}" type="slidenum">
              <a:rPr lang="en-US" sz="1200"/>
              <a:pPr eaLnBrk="1" hangingPunct="1"/>
              <a:t>49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6F8B492-8775-B24A-B237-623AB271686B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571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1157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3284DB6-08D0-AD49-ADC0-098007BB590F}" type="slidenum">
              <a:rPr lang="en-US" sz="1200"/>
              <a:pPr eaLnBrk="1" hangingPunct="1"/>
              <a:t>50</a:t>
            </a:fld>
            <a:endParaRPr lang="en-US" sz="120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77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1177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B180F03-FAB8-0645-8049-6E41CED47FDF}" type="slidenum">
              <a:rPr lang="en-US" sz="1200"/>
              <a:pPr eaLnBrk="1" hangingPunct="1"/>
              <a:t>51</a:t>
            </a:fld>
            <a:endParaRPr lang="en-US" sz="120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98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1198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048D47C-1FE5-4A43-AE2B-528DB44F3CAD}" type="slidenum">
              <a:rPr lang="en-US" sz="1200"/>
              <a:pPr eaLnBrk="1" hangingPunct="1"/>
              <a:t>52</a:t>
            </a:fld>
            <a:endParaRPr lang="en-US" sz="120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18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1218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D8FA41E-CEB4-8B4F-B27E-F7FC4F4157EA}" type="slidenum">
              <a:rPr lang="en-US" sz="1200"/>
              <a:pPr eaLnBrk="1" hangingPunct="1"/>
              <a:t>53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7139BA5-5445-1448-B2B3-0FAA108B468F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E205B01-F557-3541-BAD3-CC90480769BD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44F9517-DF32-6443-B95F-CA82AF1CF00B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2F2DB8B-CE7A-1D48-A23A-1E97636A4E82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cs typeface="Times New Roman" charset="0"/>
                </a:endParaRPr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163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64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47AA0B-F891-FE4B-AF76-A22ED91C8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95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DF6E2-7B85-074F-B65E-498E1C7A64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07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A7BFA-54ED-7C43-8AAF-0ABA499D7C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74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4A319-CC65-664E-BE55-CEB9A506C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236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3DE7-8BC0-7248-BD39-9DCA8391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4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04964-16F4-FA4E-8EA4-ACB36EC8B6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51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574EE-5B04-E64F-9534-2EAAE69425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52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81BDD-29F2-0C43-A0E1-4481E09115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CF407-C74A-054C-AD78-69E0F00E37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67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D2FB8-9E32-DF49-A6DE-B858B777D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951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9A966-EFE9-C34C-86E9-B74D598F1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87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cs typeface="Times New Roman" charset="0"/>
              </a:endParaRPr>
            </a:p>
          </p:txBody>
        </p:sp>
        <p:sp>
          <p:nvSpPr>
            <p:cNvPr id="1034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1 w 43195"/>
                  <a:gd name="T1" fmla="*/ 0 h 43200"/>
                  <a:gd name="T2" fmla="*/ 0 w 43195"/>
                  <a:gd name="T3" fmla="*/ 1 h 43200"/>
                  <a:gd name="T4" fmla="*/ 1 w 43195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137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38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39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959B069-9C42-4F47-9ABF-004982CC8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charset="0"/>
        <a:buBlip>
          <a:blip r:embed="rId13"/>
        </a:buBlip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charset="0"/>
        <a:buChar char="n"/>
        <a:defRPr sz="2800">
          <a:solidFill>
            <a:schemeClr val="tx1"/>
          </a:solidFill>
          <a:latin typeface="+mn-lt"/>
          <a:ea typeface="Times New Roman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charset="0"/>
        <a:buChar char="w"/>
        <a:defRPr sz="2400">
          <a:solidFill>
            <a:schemeClr val="tx1"/>
          </a:solidFill>
          <a:latin typeface="+mn-lt"/>
          <a:ea typeface="Times New Roman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n"/>
        <a:defRPr sz="2000">
          <a:solidFill>
            <a:schemeClr val="tx1"/>
          </a:solidFill>
          <a:latin typeface="+mn-lt"/>
          <a:ea typeface="Times New Roman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n"/>
        <a:defRPr sz="2000">
          <a:solidFill>
            <a:schemeClr val="tx1"/>
          </a:solidFill>
          <a:latin typeface="+mn-lt"/>
          <a:ea typeface="Times New Roman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Times New Roman" charset="0"/>
              </a:rPr>
              <a:t>PITUITARY ADENOMA</a:t>
            </a:r>
            <a:r>
              <a:rPr lang="en-US" sz="4000" dirty="0" smtClean="0">
                <a:ea typeface="Times New Roman" charset="0"/>
              </a:rPr>
              <a:t/>
            </a:r>
            <a:br>
              <a:rPr lang="en-US" sz="4000" dirty="0" smtClean="0">
                <a:ea typeface="Times New Roman" charset="0"/>
              </a:rPr>
            </a:br>
            <a:r>
              <a:rPr lang="en-US" sz="2800" dirty="0" smtClean="0">
                <a:ea typeface="Times New Roman" charset="0"/>
              </a:rPr>
              <a:t>HORMONAL AND MEDICAL MANAGEMENT</a:t>
            </a:r>
          </a:p>
        </p:txBody>
      </p:sp>
      <p:sp>
        <p:nvSpPr>
          <p:cNvPr id="14338" name="Subtitle 1" descr="Rectangle: Click to edit Master text styles&#10;Second level&#10;Third level&#10;Fourth level&#10;Fifth level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endParaRPr lang="en-US">
              <a:latin typeface="Tahoma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Inferior petrosal sinus sampling</a:t>
            </a:r>
            <a:endParaRPr lang="en-GB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277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Arial" charset="0"/>
                <a:cs typeface="Arial" charset="0"/>
              </a:rPr>
              <a:t>Classical clinical and biochemical CD features with MRI negative patient equivocal suppression and stimulation test</a:t>
            </a:r>
          </a:p>
          <a:p>
            <a:pPr eaLnBrk="1" hangingPunct="1"/>
            <a:r>
              <a:rPr lang="en-GB" sz="2400">
                <a:latin typeface="Tahoma" charset="0"/>
              </a:rPr>
              <a:t>Diagnostic accuracy is 80-100%</a:t>
            </a:r>
            <a:endParaRPr lang="en-US" sz="2400">
              <a:latin typeface="Tahoma" charset="0"/>
            </a:endParaRPr>
          </a:p>
          <a:p>
            <a:pPr eaLnBrk="1" hangingPunct="1"/>
            <a:r>
              <a:rPr lang="en-GB" sz="2400">
                <a:latin typeface="Tahoma" charset="0"/>
              </a:rPr>
              <a:t>Blood samples are obtained at basal and 3,5,10 min after CRH administration and ips/ps ratio calculated</a:t>
            </a:r>
          </a:p>
          <a:p>
            <a:pPr lvl="1" eaLnBrk="1" hangingPunct="1"/>
            <a:r>
              <a:rPr lang="en-US" sz="200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 </a:t>
            </a:r>
            <a:r>
              <a:rPr lang="en-GB" sz="2000">
                <a:solidFill>
                  <a:srgbClr val="FF0000"/>
                </a:solidFill>
                <a:latin typeface="Tahoma" charset="0"/>
                <a:cs typeface="Times New Roman" charset="0"/>
              </a:rPr>
              <a:t>ips/ps &gt;3 CD</a:t>
            </a:r>
          </a:p>
          <a:p>
            <a:pPr lvl="1" eaLnBrk="1" hangingPunct="1"/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 </a:t>
            </a:r>
            <a:r>
              <a:rPr lang="en-GB" sz="2000">
                <a:latin typeface="Tahoma" charset="0"/>
                <a:cs typeface="Times New Roman" charset="0"/>
              </a:rPr>
              <a:t>ips/ps &lt;2 ectopic</a:t>
            </a:r>
          </a:p>
          <a:p>
            <a:pPr lvl="1" eaLnBrk="1" hangingPunct="1"/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 </a:t>
            </a:r>
            <a:r>
              <a:rPr lang="en-GB" sz="2000">
                <a:latin typeface="Tahoma" charset="0"/>
                <a:cs typeface="Times New Roman" charset="0"/>
              </a:rPr>
              <a:t>rarely 2-3 ectopic</a:t>
            </a:r>
          </a:p>
          <a:p>
            <a:pPr eaLnBrk="1" hangingPunct="1"/>
            <a:r>
              <a:rPr lang="en-US" sz="2400">
                <a:latin typeface="Times New Roman" charset="0"/>
                <a:cs typeface="Arial" charset="0"/>
              </a:rPr>
              <a:t> </a:t>
            </a:r>
            <a:r>
              <a:rPr lang="en-GB" sz="2400">
                <a:latin typeface="Tahoma" charset="0"/>
              </a:rPr>
              <a:t>IPS gradient helps in </a:t>
            </a:r>
            <a:r>
              <a:rPr lang="en-GB" sz="2400">
                <a:solidFill>
                  <a:srgbClr val="FF0000"/>
                </a:solidFill>
                <a:latin typeface="Tahoma" charset="0"/>
              </a:rPr>
              <a:t>lateralization of adenoma</a:t>
            </a:r>
          </a:p>
          <a:p>
            <a:pPr eaLnBrk="1" hangingPunct="1"/>
            <a:endParaRPr lang="en-GB" sz="2400">
              <a:latin typeface="Tahoma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latin typeface="Tahoma" charset="0"/>
              </a:rPr>
              <a:t>Cushings disease</a:t>
            </a:r>
            <a:endParaRPr lang="en-GB">
              <a:latin typeface="Tahoma" charset="0"/>
            </a:endParaRPr>
          </a:p>
        </p:txBody>
      </p:sp>
      <p:sp>
        <p:nvSpPr>
          <p:cNvPr id="3481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>
                <a:latin typeface="Tahoma" charset="0"/>
              </a:rPr>
              <a:t>Indications for medical management:</a:t>
            </a:r>
          </a:p>
          <a:p>
            <a:pPr eaLnBrk="1" hangingPunct="1"/>
            <a:r>
              <a:rPr lang="en-US">
                <a:latin typeface="Tahoma" charset="0"/>
              </a:rPr>
              <a:t>Failure of all other treatment modalities</a:t>
            </a:r>
          </a:p>
          <a:p>
            <a:pPr eaLnBrk="1" hangingPunct="1"/>
            <a:r>
              <a:rPr lang="en-US">
                <a:latin typeface="Tahoma" charset="0"/>
              </a:rPr>
              <a:t>Preparation for surgery to relieve extreme symptoms</a:t>
            </a:r>
          </a:p>
          <a:p>
            <a:pPr eaLnBrk="1" hangingPunct="1"/>
            <a:r>
              <a:rPr lang="en-US">
                <a:latin typeface="Tahoma" charset="0"/>
              </a:rPr>
              <a:t>Interval between RT and development of eucortisolemia</a:t>
            </a:r>
            <a:endParaRPr lang="en-GB">
              <a:latin typeface="Tahoma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11480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sz="2800">
                <a:latin typeface="Tahoma" charset="0"/>
              </a:rPr>
              <a:t>Drugs :</a:t>
            </a:r>
          </a:p>
          <a:p>
            <a:pPr eaLnBrk="1" hangingPunct="1"/>
            <a:r>
              <a:rPr lang="en-US" sz="2800">
                <a:latin typeface="Tahoma" charset="0"/>
              </a:rPr>
              <a:t>Ketoconazole</a:t>
            </a:r>
          </a:p>
          <a:p>
            <a:pPr eaLnBrk="1" hangingPunct="1"/>
            <a:r>
              <a:rPr lang="en-US" sz="2800">
                <a:latin typeface="Tahoma" charset="0"/>
              </a:rPr>
              <a:t>Aminoglutethimide</a:t>
            </a:r>
          </a:p>
          <a:p>
            <a:pPr eaLnBrk="1" hangingPunct="1"/>
            <a:r>
              <a:rPr lang="en-US" sz="2800">
                <a:latin typeface="Tahoma" charset="0"/>
              </a:rPr>
              <a:t>Metyrapone</a:t>
            </a:r>
          </a:p>
          <a:p>
            <a:pPr eaLnBrk="1" hangingPunct="1"/>
            <a:r>
              <a:rPr lang="en-US" sz="2800">
                <a:latin typeface="Tahoma" charset="0"/>
              </a:rPr>
              <a:t>Mitotane</a:t>
            </a:r>
          </a:p>
          <a:p>
            <a:pPr eaLnBrk="1" hangingPunct="1"/>
            <a:r>
              <a:rPr lang="en-US" sz="2800">
                <a:latin typeface="Tahoma" charset="0"/>
              </a:rPr>
              <a:t>Etomidate</a:t>
            </a:r>
          </a:p>
          <a:p>
            <a:pPr eaLnBrk="1" hangingPunct="1"/>
            <a:r>
              <a:rPr lang="en-US" sz="2800">
                <a:latin typeface="Tahoma" charset="0"/>
              </a:rPr>
              <a:t>Mifepristone</a:t>
            </a:r>
          </a:p>
          <a:p>
            <a:pPr eaLnBrk="1" hangingPunct="1"/>
            <a:r>
              <a:rPr lang="en-US" sz="2800">
                <a:latin typeface="Tahoma" charset="0"/>
              </a:rPr>
              <a:t>Octreotide</a:t>
            </a:r>
            <a:endParaRPr lang="en-GB" sz="2800">
              <a:latin typeface="Tahoma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Ketoconazole: First</a:t>
            </a:r>
            <a:r>
              <a:rPr lang="en-US">
                <a:solidFill>
                  <a:srgbClr val="FF0000"/>
                </a:solidFill>
                <a:latin typeface="Tahoma" charset="0"/>
              </a:rPr>
              <a:t> line drug</a:t>
            </a:r>
          </a:p>
          <a:p>
            <a:pPr lvl="1" eaLnBrk="1" hangingPunct="1"/>
            <a:r>
              <a:rPr lang="en-US">
                <a:latin typeface="Tahoma" charset="0"/>
                <a:cs typeface="Times New Roman" charset="0"/>
              </a:rPr>
              <a:t>17α-hydroxylase, 11β-hydroxylase,18-hydroxylase, and especially 17,20-lyase enzymes are all blocked by ketoconazole</a:t>
            </a:r>
          </a:p>
          <a:p>
            <a:pPr lvl="1" eaLnBrk="1" hangingPunct="1"/>
            <a:r>
              <a:rPr lang="en-US">
                <a:latin typeface="Tahoma" charset="0"/>
                <a:cs typeface="Times New Roman" charset="0"/>
              </a:rPr>
              <a:t>400</a:t>
            </a:r>
            <a:r>
              <a:rPr lang="en-US">
                <a:latin typeface="Times New Roman" charset="0"/>
                <a:cs typeface="Times New Roman" charset="0"/>
              </a:rPr>
              <a:t>–</a:t>
            </a:r>
            <a:r>
              <a:rPr lang="en-US">
                <a:latin typeface="Tahoma" charset="0"/>
                <a:cs typeface="Times New Roman" charset="0"/>
              </a:rPr>
              <a:t>1200 mg/d (average 800 mg/d)</a:t>
            </a:r>
          </a:p>
          <a:p>
            <a:pPr lvl="1" eaLnBrk="1" hangingPunct="1"/>
            <a:r>
              <a:rPr lang="en-US">
                <a:latin typeface="Tahoma" charset="0"/>
                <a:cs typeface="Times New Roman" charset="0"/>
              </a:rPr>
              <a:t>effective in </a:t>
            </a:r>
            <a:r>
              <a:rPr lang="en-US">
                <a:solidFill>
                  <a:srgbClr val="FF0000"/>
                </a:solidFill>
                <a:latin typeface="Tahoma" charset="0"/>
                <a:cs typeface="Times New Roman" charset="0"/>
              </a:rPr>
              <a:t>70-100%</a:t>
            </a:r>
          </a:p>
          <a:p>
            <a:pPr lvl="1" eaLnBrk="1" hangingPunct="1"/>
            <a:r>
              <a:rPr lang="en-US">
                <a:latin typeface="Tahoma" charset="0"/>
                <a:cs typeface="Times New Roman" charset="0"/>
              </a:rPr>
              <a:t>liver toxicity 15% </a:t>
            </a:r>
            <a:endParaRPr lang="en-GB">
              <a:latin typeface="Tahoma" charset="0"/>
              <a:cs typeface="Times New Roman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02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Aminoglutethimide</a:t>
            </a:r>
          </a:p>
          <a:p>
            <a:pPr lvl="1" eaLnBrk="1" hangingPunct="1"/>
            <a:r>
              <a:rPr lang="en-US">
                <a:latin typeface="Tahoma" charset="0"/>
                <a:cs typeface="Times New Roman" charset="0"/>
              </a:rPr>
              <a:t>inhibits the first step in cortisol biosynthesis (cholesterol →pregnenolone)</a:t>
            </a:r>
          </a:p>
          <a:p>
            <a:pPr lvl="1" eaLnBrk="1" hangingPunct="1"/>
            <a:r>
              <a:rPr lang="en-US">
                <a:latin typeface="Tahoma" charset="0"/>
                <a:cs typeface="Times New Roman" charset="0"/>
              </a:rPr>
              <a:t>Effective 50%</a:t>
            </a:r>
          </a:p>
          <a:p>
            <a:pPr lvl="1" eaLnBrk="1" hangingPunct="1"/>
            <a:r>
              <a:rPr lang="en-US">
                <a:latin typeface="Tahoma" charset="0"/>
                <a:cs typeface="Times New Roman" charset="0"/>
              </a:rPr>
              <a:t>250-2000 mg/day</a:t>
            </a:r>
          </a:p>
          <a:p>
            <a:pPr lvl="1" eaLnBrk="1" hangingPunct="1"/>
            <a:r>
              <a:rPr lang="en-US">
                <a:solidFill>
                  <a:srgbClr val="FF0000"/>
                </a:solidFill>
                <a:latin typeface="Tahoma" charset="0"/>
                <a:cs typeface="Times New Roman" charset="0"/>
              </a:rPr>
              <a:t>Can be given with ketoconazole</a:t>
            </a:r>
          </a:p>
          <a:p>
            <a:pPr eaLnBrk="1" hangingPunct="1">
              <a:buFont typeface="Wingdings" charset="0"/>
              <a:buNone/>
            </a:pPr>
            <a:endParaRPr lang="en-GB">
              <a:latin typeface="Tahoma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02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Metyrapone</a:t>
            </a:r>
          </a:p>
          <a:p>
            <a:pPr lvl="1" eaLnBrk="1" hangingPunct="1"/>
            <a:r>
              <a:rPr lang="en-US">
                <a:latin typeface="Tahoma" charset="0"/>
                <a:cs typeface="Times New Roman" charset="0"/>
              </a:rPr>
              <a:t>Selective inhibitor of 11β-hydroxylase</a:t>
            </a:r>
          </a:p>
          <a:p>
            <a:pPr lvl="1" eaLnBrk="1" hangingPunct="1"/>
            <a:r>
              <a:rPr lang="en-US">
                <a:latin typeface="Tahoma" charset="0"/>
                <a:cs typeface="Times New Roman" charset="0"/>
              </a:rPr>
              <a:t>Effective in 85%</a:t>
            </a:r>
          </a:p>
          <a:p>
            <a:pPr lvl="1" eaLnBrk="1" hangingPunct="1"/>
            <a:r>
              <a:rPr lang="en-US">
                <a:latin typeface="Tahoma" charset="0"/>
                <a:cs typeface="Times New Roman" charset="0"/>
              </a:rPr>
              <a:t>doses of 750-2000 mg/d </a:t>
            </a:r>
          </a:p>
          <a:p>
            <a:pPr lvl="1" eaLnBrk="1" hangingPunct="1"/>
            <a:r>
              <a:rPr lang="en-US">
                <a:solidFill>
                  <a:srgbClr val="FF0000"/>
                </a:solidFill>
                <a:latin typeface="Tahoma" charset="0"/>
                <a:cs typeface="Times New Roman" charset="0"/>
              </a:rPr>
              <a:t>Acne, hirsutism</a:t>
            </a:r>
          </a:p>
          <a:p>
            <a:pPr eaLnBrk="1" hangingPunct="1">
              <a:buFont typeface="Wingdings" charset="0"/>
              <a:buNone/>
            </a:pPr>
            <a:endParaRPr lang="en-GB">
              <a:latin typeface="Tahoma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02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Tahoma" charset="0"/>
              </a:rPr>
              <a:t>Mitotane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Tahoma" charset="0"/>
                <a:cs typeface="Times New Roman" charset="0"/>
              </a:rPr>
              <a:t>Adrenocorticolytic effects and direct inhibition of steroid synthesis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Tahoma" charset="0"/>
                <a:cs typeface="Times New Roman" charset="0"/>
              </a:rPr>
              <a:t>2-4 g/day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Tahoma" charset="0"/>
                <a:cs typeface="Times New Roman" charset="0"/>
              </a:rPr>
              <a:t>Effective in 80%,long term remission in 30%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solidFill>
                  <a:srgbClr val="FF0000"/>
                </a:solidFill>
                <a:latin typeface="Tahoma" charset="0"/>
                <a:cs typeface="Times New Roman" charset="0"/>
              </a:rPr>
              <a:t>Higher response rate with concomitant pituitary irradiation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Tahoma" charset="0"/>
                <a:cs typeface="Times New Roman" charset="0"/>
              </a:rPr>
              <a:t>Contraindicated in women planning for pregnancy within 5 years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Tahoma" charset="0"/>
                <a:cs typeface="Times New Roman" charset="0"/>
              </a:rPr>
              <a:t>Side effects : gastrointestinal, hypercholesterolemia, adrenal insufficiency</a:t>
            </a:r>
          </a:p>
          <a:p>
            <a:pPr lvl="1" eaLnBrk="1" hangingPunct="1">
              <a:lnSpc>
                <a:spcPct val="90000"/>
              </a:lnSpc>
            </a:pPr>
            <a:endParaRPr lang="en-GB" sz="2400">
              <a:latin typeface="Tahoma" charset="0"/>
              <a:cs typeface="Times New Roman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02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Etomidate</a:t>
            </a:r>
          </a:p>
          <a:p>
            <a:pPr lvl="1" eaLnBrk="1" hangingPunct="1"/>
            <a:r>
              <a:rPr lang="en-US">
                <a:solidFill>
                  <a:srgbClr val="FF0000"/>
                </a:solidFill>
                <a:latin typeface="Tahoma" charset="0"/>
                <a:cs typeface="Times New Roman" charset="0"/>
              </a:rPr>
              <a:t>Life-threatening situations with severe hypercortisolism</a:t>
            </a:r>
          </a:p>
          <a:p>
            <a:pPr lvl="1" eaLnBrk="1" hangingPunct="1"/>
            <a:r>
              <a:rPr lang="en-US">
                <a:latin typeface="Tahoma" charset="0"/>
                <a:cs typeface="Times New Roman" charset="0"/>
              </a:rPr>
              <a:t>Oral dosing is contraindicated.</a:t>
            </a:r>
          </a:p>
          <a:p>
            <a:pPr lvl="1" eaLnBrk="1" hangingPunct="1"/>
            <a:r>
              <a:rPr lang="en-US">
                <a:latin typeface="Tahoma" charset="0"/>
                <a:cs typeface="Times New Roman" charset="0"/>
              </a:rPr>
              <a:t>Dose of 0.1 mg/kg/h</a:t>
            </a:r>
          </a:p>
          <a:p>
            <a:pPr lvl="1" eaLnBrk="1" hangingPunct="1"/>
            <a:r>
              <a:rPr lang="en-US">
                <a:latin typeface="Tahoma" charset="0"/>
                <a:cs typeface="Times New Roman" charset="0"/>
              </a:rPr>
              <a:t>Eucortisolism achieved within 11</a:t>
            </a:r>
            <a:r>
              <a:rPr lang="en-US">
                <a:latin typeface="Times New Roman" charset="0"/>
                <a:cs typeface="Times New Roman" charset="0"/>
              </a:rPr>
              <a:t>–</a:t>
            </a:r>
            <a:r>
              <a:rPr lang="en-US">
                <a:latin typeface="Tahoma" charset="0"/>
                <a:cs typeface="Times New Roman" charset="0"/>
              </a:rPr>
              <a:t>48 h by using </a:t>
            </a:r>
            <a:r>
              <a:rPr lang="en-US">
                <a:solidFill>
                  <a:srgbClr val="FF0000"/>
                </a:solidFill>
                <a:latin typeface="Tahoma" charset="0"/>
                <a:cs typeface="Times New Roman" charset="0"/>
              </a:rPr>
              <a:t>a continuous infusion</a:t>
            </a:r>
          </a:p>
          <a:p>
            <a:pPr eaLnBrk="1" hangingPunct="1">
              <a:buFont typeface="Wingdings" charset="0"/>
              <a:buNone/>
            </a:pPr>
            <a:endParaRPr lang="en-GB">
              <a:latin typeface="Tahoma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Mifepristone </a:t>
            </a:r>
          </a:p>
          <a:p>
            <a:pPr lvl="1" eaLnBrk="1" hangingPunct="1"/>
            <a:r>
              <a:rPr lang="en-US">
                <a:latin typeface="Tahoma" charset="0"/>
                <a:cs typeface="Times New Roman" charset="0"/>
              </a:rPr>
              <a:t>Major vegetative depression, suicidal ideation with hypercortisolism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02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Octreotide</a:t>
            </a:r>
          </a:p>
          <a:p>
            <a:pPr lvl="1" eaLnBrk="1" hangingPunct="1">
              <a:buFont typeface="Wingdings" charset="0"/>
              <a:buNone/>
            </a:pPr>
            <a:r>
              <a:rPr lang="en-US">
                <a:solidFill>
                  <a:srgbClr val="FF0000"/>
                </a:solidFill>
                <a:latin typeface="Tahoma" charset="0"/>
                <a:cs typeface="Times New Roman" charset="0"/>
              </a:rPr>
              <a:t>Ectopic ACTH source</a:t>
            </a:r>
            <a:endParaRPr lang="en-GB">
              <a:solidFill>
                <a:srgbClr val="FF0000"/>
              </a:solidFill>
              <a:latin typeface="Tahoma" charset="0"/>
              <a:cs typeface="Times New Roman" charset="0"/>
            </a:endParaRPr>
          </a:p>
          <a:p>
            <a:pPr eaLnBrk="1" hangingPunct="1"/>
            <a:endParaRPr lang="en-GB">
              <a:solidFill>
                <a:srgbClr val="FF0000"/>
              </a:solidFill>
              <a:latin typeface="Tahoma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000">
                <a:latin typeface="Tahoma" charset="0"/>
              </a:rPr>
              <a:t/>
            </a:r>
            <a:br>
              <a:rPr lang="en-US" sz="4000">
                <a:latin typeface="Tahoma" charset="0"/>
              </a:rPr>
            </a:br>
            <a:r>
              <a:rPr lang="en-US" sz="2900">
                <a:latin typeface="Tahoma" charset="0"/>
              </a:rPr>
              <a:t>CLASSIFICATION OF PITUITARY ADENOMAS ACCORDING TO ENDOCRINE FUNCTION</a:t>
            </a:r>
          </a:p>
        </p:txBody>
      </p:sp>
      <p:sp>
        <p:nvSpPr>
          <p:cNvPr id="1638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sz="2800">
                <a:latin typeface="Tahoma" charset="0"/>
              </a:rPr>
              <a:t>Adenomas With </a:t>
            </a:r>
          </a:p>
          <a:p>
            <a:pPr lvl="1" eaLnBrk="1" hangingPunct="1"/>
            <a:r>
              <a:rPr lang="en-US" sz="2400">
                <a:latin typeface="Tahoma" charset="0"/>
                <a:cs typeface="Times New Roman" charset="0"/>
              </a:rPr>
              <a:t>GH excess</a:t>
            </a:r>
          </a:p>
          <a:p>
            <a:pPr lvl="1" eaLnBrk="1" hangingPunct="1"/>
            <a:r>
              <a:rPr lang="en-US" sz="2400">
                <a:latin typeface="Tahoma" charset="0"/>
                <a:cs typeface="Times New Roman" charset="0"/>
              </a:rPr>
              <a:t>PRL excess</a:t>
            </a:r>
          </a:p>
          <a:p>
            <a:pPr lvl="1" eaLnBrk="1" hangingPunct="1"/>
            <a:r>
              <a:rPr lang="en-US" sz="2400">
                <a:latin typeface="Tahoma" charset="0"/>
                <a:cs typeface="Times New Roman" charset="0"/>
              </a:rPr>
              <a:t>ACTH excess</a:t>
            </a:r>
          </a:p>
          <a:p>
            <a:pPr lvl="1" eaLnBrk="1" hangingPunct="1"/>
            <a:r>
              <a:rPr lang="en-US" sz="2400">
                <a:latin typeface="Tahoma" charset="0"/>
                <a:cs typeface="Times New Roman" charset="0"/>
              </a:rPr>
              <a:t>TSH excess</a:t>
            </a:r>
          </a:p>
          <a:p>
            <a:pPr lvl="1" eaLnBrk="1" hangingPunct="1"/>
            <a:r>
              <a:rPr lang="en-US" sz="2400">
                <a:latin typeface="Tahoma" charset="0"/>
                <a:cs typeface="Times New Roman" charset="0"/>
              </a:rPr>
              <a:t>FSH / LH excess</a:t>
            </a:r>
          </a:p>
          <a:p>
            <a:pPr lvl="1" eaLnBrk="1" hangingPunct="1"/>
            <a:r>
              <a:rPr lang="en-US" sz="2400">
                <a:latin typeface="Tahoma" charset="0"/>
                <a:cs typeface="Times New Roman" charset="0"/>
              </a:rPr>
              <a:t>PLEURI hormonal adenomas</a:t>
            </a:r>
          </a:p>
          <a:p>
            <a:pPr eaLnBrk="1" hangingPunct="1"/>
            <a:r>
              <a:rPr lang="en-US" sz="2800">
                <a:latin typeface="Tahoma" charset="0"/>
              </a:rPr>
              <a:t>Adenomas With No Apparent Hormonal Function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ahoma" charset="0"/>
              </a:rPr>
              <a:t/>
            </a:r>
            <a:br>
              <a:rPr lang="en-US" sz="4000">
                <a:latin typeface="Tahoma" charset="0"/>
              </a:rPr>
            </a:br>
            <a:r>
              <a:rPr lang="en-US" sz="4000">
                <a:latin typeface="Tahoma" charset="0"/>
              </a:rPr>
              <a:t>Prolactin Function</a:t>
            </a:r>
          </a:p>
        </p:txBody>
      </p:sp>
      <p:sp>
        <p:nvSpPr>
          <p:cNvPr id="5325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>
                <a:latin typeface="Tahoma" charset="0"/>
              </a:rPr>
              <a:t>Serum prolactin levels ( normal 5-20ng / ml)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>
                <a:latin typeface="Tahoma" charset="0"/>
              </a:rPr>
              <a:t>Dynamic tests: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Tahoma" charset="0"/>
                <a:cs typeface="Times New Roman" charset="0"/>
              </a:rPr>
              <a:t>not used if prolactin levels &gt; 150ng / ml or tumor is found on MRI / CT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Tahoma" charset="0"/>
                <a:cs typeface="Times New Roman" charset="0"/>
              </a:rPr>
              <a:t>used if prolactin levels are mildly elevated and MRI findings are equivocal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Tahoma" charset="0"/>
                <a:cs typeface="Times New Roman" charset="0"/>
              </a:rPr>
              <a:t>Stimulation tests 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>
                <a:latin typeface="Tahoma" charset="0"/>
                <a:cs typeface="Times New Roman" charset="0"/>
              </a:rPr>
              <a:t>TRH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>
                <a:latin typeface="Tahoma" charset="0"/>
                <a:cs typeface="Times New Roman" charset="0"/>
              </a:rPr>
              <a:t>Chlorpromazine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>
                <a:latin typeface="Tahoma" charset="0"/>
                <a:cs typeface="Times New Roman" charset="0"/>
              </a:rPr>
              <a:t>Metoclopramide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Tahoma" charset="0"/>
                <a:cs typeface="Times New Roman" charset="0"/>
              </a:rPr>
              <a:t>Suppression tests: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>
                <a:latin typeface="Tahoma" charset="0"/>
                <a:cs typeface="Times New Roman" charset="0"/>
              </a:rPr>
              <a:t>L-dopa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>
                <a:latin typeface="Tahoma" charset="0"/>
                <a:cs typeface="Times New Roman" charset="0"/>
              </a:rPr>
              <a:t>Nomifensine</a:t>
            </a:r>
          </a:p>
          <a:p>
            <a:pPr lvl="1" eaLnBrk="1" hangingPunct="1">
              <a:lnSpc>
                <a:spcPct val="80000"/>
              </a:lnSpc>
            </a:pPr>
            <a:endParaRPr lang="en-US" sz="2000">
              <a:latin typeface="Tahoma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400">
              <a:latin typeface="Tahoma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800">
                <a:latin typeface="Calibri" charset="0"/>
              </a:rPr>
              <a:t>Prolactin </a:t>
            </a:r>
          </a:p>
        </p:txBody>
      </p:sp>
      <p:sp>
        <p:nvSpPr>
          <p:cNvPr id="911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sz="2800">
                <a:latin typeface="Tahoma" charset="0"/>
                <a:cs typeface="Times New Roman" charset="0"/>
              </a:rPr>
              <a:t>&lt; 25 ng/ ml </a:t>
            </a:r>
            <a:r>
              <a:rPr lang="en-US" sz="2800">
                <a:latin typeface="Tahoma" charset="0"/>
                <a:cs typeface="Times New Roman" charset="0"/>
              </a:rPr>
              <a:t>: </a:t>
            </a:r>
            <a:r>
              <a:rPr lang="en-GB" sz="2800">
                <a:latin typeface="Tahoma" charset="0"/>
                <a:cs typeface="Times New Roman" charset="0"/>
              </a:rPr>
              <a:t>normal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>
                <a:latin typeface="Times New Roman" charset="0"/>
                <a:cs typeface="Arial" charset="0"/>
              </a:rPr>
              <a:t> </a:t>
            </a:r>
            <a:r>
              <a:rPr lang="en-GB" sz="2800">
                <a:latin typeface="Tahoma" charset="0"/>
                <a:cs typeface="Times New Roman" charset="0"/>
              </a:rPr>
              <a:t>25-150ng/ml</a:t>
            </a:r>
            <a:r>
              <a:rPr lang="en-US" sz="2800">
                <a:latin typeface="Tahoma" charset="0"/>
                <a:cs typeface="Times New Roman" charset="0"/>
              </a:rPr>
              <a:t>:</a:t>
            </a:r>
            <a:r>
              <a:rPr lang="en-GB" sz="2800">
                <a:latin typeface="Tahoma" charset="0"/>
                <a:cs typeface="Times New Roman" charset="0"/>
              </a:rPr>
              <a:t> </a:t>
            </a:r>
            <a:endParaRPr lang="en-US" sz="2800">
              <a:latin typeface="Tahoma" charset="0"/>
              <a:cs typeface="Times New Roman" charset="0"/>
            </a:endParaRPr>
          </a:p>
          <a:p>
            <a:pPr lvl="2" eaLnBrk="1" hangingPunct="1">
              <a:lnSpc>
                <a:spcPct val="90000"/>
              </a:lnSpc>
              <a:defRPr/>
            </a:pPr>
            <a:r>
              <a:rPr lang="en-GB" sz="2000">
                <a:latin typeface="Tahoma" charset="0"/>
                <a:cs typeface="Times New Roman" charset="0"/>
              </a:rPr>
              <a:t>prolactinoma</a:t>
            </a:r>
            <a:endParaRPr lang="en-US" sz="2000">
              <a:latin typeface="Tahoma" charset="0"/>
              <a:cs typeface="Times New Roman" charset="0"/>
            </a:endParaRPr>
          </a:p>
          <a:p>
            <a:pPr lvl="2" eaLnBrk="1" hangingPunct="1">
              <a:lnSpc>
                <a:spcPct val="90000"/>
              </a:lnSpc>
              <a:defRPr/>
            </a:pPr>
            <a:r>
              <a:rPr lang="en-GB" sz="2000">
                <a:latin typeface="Tahoma" charset="0"/>
                <a:cs typeface="Times New Roman" charset="0"/>
              </a:rPr>
              <a:t>stalk effect</a:t>
            </a:r>
            <a:endParaRPr lang="en-US" sz="2000">
              <a:latin typeface="Tahoma" charset="0"/>
              <a:cs typeface="Times New Roman" charset="0"/>
            </a:endParaRPr>
          </a:p>
          <a:p>
            <a:pPr lvl="2" eaLnBrk="1" hangingPunct="1">
              <a:lnSpc>
                <a:spcPct val="90000"/>
              </a:lnSpc>
              <a:defRPr/>
            </a:pPr>
            <a:r>
              <a:rPr lang="en-GB" sz="2000">
                <a:latin typeface="Tahoma" charset="0"/>
                <a:cs typeface="Times New Roman" charset="0"/>
              </a:rPr>
              <a:t>drugs </a:t>
            </a:r>
            <a:endParaRPr lang="en-US" sz="2000">
              <a:latin typeface="Tahoma" charset="0"/>
              <a:cs typeface="Times New Roman" charset="0"/>
            </a:endParaRPr>
          </a:p>
          <a:p>
            <a:pPr lvl="2" eaLnBrk="1" hangingPunct="1">
              <a:lnSpc>
                <a:spcPct val="90000"/>
              </a:lnSpc>
              <a:defRPr/>
            </a:pPr>
            <a:r>
              <a:rPr lang="en-GB" sz="2000">
                <a:latin typeface="Tahoma" charset="0"/>
                <a:cs typeface="Times New Roman" charset="0"/>
              </a:rPr>
              <a:t>Hypothyroid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>
                <a:latin typeface="Times New Roman" charset="0"/>
                <a:cs typeface="Arial" charset="0"/>
              </a:rPr>
              <a:t> </a:t>
            </a:r>
            <a:r>
              <a:rPr lang="en-US" sz="2800">
                <a:latin typeface="Arial" charset="0"/>
                <a:cs typeface="Arial" charset="0"/>
              </a:rPr>
              <a:t>&gt;</a:t>
            </a:r>
            <a:r>
              <a:rPr lang="en-GB" sz="2800">
                <a:latin typeface="Times New Roman" charset="0"/>
                <a:cs typeface="Times New Roman" charset="0"/>
              </a:rPr>
              <a:t> </a:t>
            </a:r>
            <a:r>
              <a:rPr lang="en-GB" sz="2800">
                <a:latin typeface="Tahoma" charset="0"/>
                <a:cs typeface="Times New Roman" charset="0"/>
              </a:rPr>
              <a:t>150ng/ml</a:t>
            </a:r>
            <a:r>
              <a:rPr lang="en-US" sz="2800">
                <a:latin typeface="Tahoma" charset="0"/>
                <a:cs typeface="Times New Roman" charset="0"/>
              </a:rPr>
              <a:t> : </a:t>
            </a:r>
            <a:r>
              <a:rPr lang="en-GB" sz="2800">
                <a:latin typeface="Tahoma" charset="0"/>
                <a:cs typeface="Times New Roman" charset="0"/>
              </a:rPr>
              <a:t>prolactinoma</a:t>
            </a: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GB" sz="2800" b="1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cs typeface="Times New Roman" charset="0"/>
              </a:rPr>
              <a:t>Hook effect</a:t>
            </a:r>
            <a:endParaRPr lang="en-US" sz="2800" b="1">
              <a:effectLst>
                <a:outerShdw blurRad="38100" dist="38100" dir="2700000" algn="tl">
                  <a:srgbClr val="DDDDDD"/>
                </a:outerShdw>
              </a:effectLst>
              <a:latin typeface="Calibri" charset="0"/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800">
                <a:latin typeface="Calibri" charset="0"/>
                <a:cs typeface="Times New Roman" charset="0"/>
              </a:rPr>
              <a:t>	</a:t>
            </a:r>
            <a:r>
              <a:rPr lang="en-GB" sz="2800">
                <a:latin typeface="Calibri" charset="0"/>
                <a:cs typeface="Times New Roman" charset="0"/>
              </a:rPr>
              <a:t>even large elevations will show normal PRL levels on testing due to large size of molecules. Do serial dilutions</a:t>
            </a:r>
            <a:endParaRPr lang="en-GB" sz="2800">
              <a:latin typeface="Tahoma" charset="0"/>
              <a:cs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GB" sz="2800">
              <a:latin typeface="Tahoma" charset="0"/>
              <a:cs typeface="Times New Roman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>
                <a:latin typeface="Tahoma" charset="0"/>
              </a:rPr>
              <a:t>ELEVATED PROLACTIN LEVELS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latin typeface="Tahoma" charset="0"/>
              </a:rPr>
              <a:t>Physiological </a:t>
            </a:r>
            <a:r>
              <a:rPr lang="en-US" sz="2000">
                <a:latin typeface="Times New Roman" charset="0"/>
              </a:rPr>
              <a:t>–</a:t>
            </a:r>
            <a:endParaRPr lang="en-US" sz="2000">
              <a:latin typeface="Tahoma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latin typeface="Tahoma" charset="0"/>
                <a:cs typeface="Times New Roman" charset="0"/>
              </a:rPr>
              <a:t>Pregnancy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latin typeface="Tahoma" charset="0"/>
                <a:cs typeface="Times New Roman" charset="0"/>
              </a:rPr>
              <a:t>lactation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latin typeface="Tahoma" charset="0"/>
              </a:rPr>
              <a:t>Pharmacological </a:t>
            </a:r>
            <a:r>
              <a:rPr lang="en-US" sz="2000">
                <a:latin typeface="Times New Roman" charset="0"/>
              </a:rPr>
              <a:t>–</a:t>
            </a:r>
            <a:endParaRPr lang="en-US" sz="2000">
              <a:latin typeface="Tahoma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latin typeface="Tahoma" charset="0"/>
                <a:cs typeface="Times New Roman" charset="0"/>
              </a:rPr>
              <a:t>psychotropic drugs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latin typeface="Tahoma" charset="0"/>
                <a:cs typeface="Times New Roman" charset="0"/>
              </a:rPr>
              <a:t>Antihypertensives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latin typeface="Tahoma" charset="0"/>
                <a:cs typeface="Times New Roman" charset="0"/>
              </a:rPr>
              <a:t>high dose estrogens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latin typeface="Tahoma" charset="0"/>
              </a:rPr>
              <a:t>Pathological </a:t>
            </a:r>
            <a:r>
              <a:rPr lang="en-US" sz="2000">
                <a:latin typeface="Times New Roman" charset="0"/>
              </a:rPr>
              <a:t>–</a:t>
            </a:r>
            <a:endParaRPr lang="en-US" sz="2000">
              <a:latin typeface="Tahoma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latin typeface="Tahoma" charset="0"/>
                <a:cs typeface="Times New Roman" charset="0"/>
              </a:rPr>
              <a:t>hypothyroidism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latin typeface="Tahoma" charset="0"/>
                <a:cs typeface="Times New Roman" charset="0"/>
              </a:rPr>
              <a:t>chronic renal failure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latin typeface="Tahoma" charset="0"/>
                <a:cs typeface="Times New Roman" charset="0"/>
              </a:rPr>
              <a:t>hepatic diseases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latin typeface="Tahoma" charset="0"/>
                <a:cs typeface="Times New Roman" charset="0"/>
              </a:rPr>
              <a:t>cushings disease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43000"/>
            <a:ext cx="7772400" cy="609600"/>
          </a:xfrm>
        </p:spPr>
        <p:txBody>
          <a:bodyPr/>
          <a:lstStyle/>
          <a:p>
            <a:pPr eaLnBrk="1" hangingPunct="1"/>
            <a:r>
              <a:rPr lang="en-US" sz="4000">
                <a:latin typeface="Tahoma" charset="0"/>
              </a:rPr>
              <a:t/>
            </a:r>
            <a:br>
              <a:rPr lang="en-US" sz="4000">
                <a:latin typeface="Tahoma" charset="0"/>
              </a:rPr>
            </a:br>
            <a:r>
              <a:rPr lang="en-US" sz="4000">
                <a:latin typeface="Tahoma" charset="0"/>
              </a:rPr>
              <a:t>Prolactinomas</a:t>
            </a:r>
            <a:br>
              <a:rPr lang="en-US" sz="4000">
                <a:latin typeface="Tahoma" charset="0"/>
              </a:rPr>
            </a:br>
            <a:endParaRPr lang="en-US" sz="4000">
              <a:latin typeface="Tahoma" charset="0"/>
            </a:endParaRPr>
          </a:p>
        </p:txBody>
      </p:sp>
      <p:sp>
        <p:nvSpPr>
          <p:cNvPr id="5939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800">
                <a:latin typeface="Tahoma" charset="0"/>
              </a:rPr>
              <a:t>Indications for bromocriptine therapy: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sz="280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Tahoma" charset="0"/>
              </a:rPr>
              <a:t>Non invasive prolactinoma and serum prolactin level 150-500ng/ml</a:t>
            </a:r>
          </a:p>
          <a:p>
            <a:pPr eaLnBrk="1" hangingPunct="1">
              <a:lnSpc>
                <a:spcPct val="80000"/>
              </a:lnSpc>
            </a:pPr>
            <a:endParaRPr lang="en-US" sz="280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Tahoma" charset="0"/>
              </a:rPr>
              <a:t>Serum prolactin level &gt;1000ng/ml</a:t>
            </a:r>
          </a:p>
          <a:p>
            <a:pPr eaLnBrk="1" hangingPunct="1">
              <a:lnSpc>
                <a:spcPct val="80000"/>
              </a:lnSpc>
            </a:pPr>
            <a:endParaRPr lang="en-US" sz="280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Tahoma" charset="0"/>
              </a:rPr>
              <a:t>Residual / recurrent prolactinoma following surgery</a:t>
            </a:r>
          </a:p>
          <a:p>
            <a:pPr eaLnBrk="1" hangingPunct="1">
              <a:lnSpc>
                <a:spcPct val="80000"/>
              </a:lnSpc>
            </a:pPr>
            <a:endParaRPr lang="en-US" sz="2800">
              <a:latin typeface="Tahoma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11480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>
                <a:latin typeface="Tahoma" charset="0"/>
              </a:rPr>
              <a:t>Criteria for cure:</a:t>
            </a:r>
          </a:p>
          <a:p>
            <a:pPr eaLnBrk="1" hangingPunct="1"/>
            <a:r>
              <a:rPr lang="en-US">
                <a:latin typeface="Tahoma" charset="0"/>
              </a:rPr>
              <a:t>Normal prolactin level</a:t>
            </a:r>
          </a:p>
          <a:p>
            <a:pPr eaLnBrk="1" hangingPunct="1"/>
            <a:r>
              <a:rPr lang="en-US">
                <a:latin typeface="Tahoma" charset="0"/>
              </a:rPr>
              <a:t>Asymptomatic</a:t>
            </a:r>
          </a:p>
          <a:p>
            <a:pPr eaLnBrk="1" hangingPunct="1"/>
            <a:r>
              <a:rPr lang="en-US">
                <a:latin typeface="Tahoma" charset="0"/>
              </a:rPr>
              <a:t>Negative MRI study for 5 years</a:t>
            </a:r>
          </a:p>
          <a:p>
            <a:pPr eaLnBrk="1" hangingPunct="1"/>
            <a:r>
              <a:rPr lang="en-US">
                <a:latin typeface="Tahoma" charset="0"/>
              </a:rPr>
              <a:t>If prolactin level is &lt;100ng/ml and shows no tendency to rise is indicative of stalk damage</a:t>
            </a:r>
          </a:p>
          <a:p>
            <a:pPr eaLnBrk="1" hangingPunct="1"/>
            <a:endParaRPr lang="en-US">
              <a:latin typeface="Tahoma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Tahoma" charset="0"/>
              </a:rPr>
              <a:t>Prolactinomas</a:t>
            </a:r>
          </a:p>
        </p:txBody>
      </p:sp>
      <p:sp>
        <p:nvSpPr>
          <p:cNvPr id="6349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Only pituitary tumor for which medical therapy has a proven primary role</a:t>
            </a:r>
          </a:p>
          <a:p>
            <a:pPr eaLnBrk="1" hangingPunct="1"/>
            <a:r>
              <a:rPr lang="en-US">
                <a:latin typeface="Tahoma" charset="0"/>
              </a:rPr>
              <a:t>Observation</a:t>
            </a:r>
          </a:p>
          <a:p>
            <a:pPr eaLnBrk="1" hangingPunct="1"/>
            <a:r>
              <a:rPr lang="en-US">
                <a:latin typeface="Tahoma" charset="0"/>
              </a:rPr>
              <a:t>Dopamine agonist </a:t>
            </a:r>
          </a:p>
          <a:p>
            <a:pPr lvl="1" eaLnBrk="1" hangingPunct="1"/>
            <a:r>
              <a:rPr lang="en-US">
                <a:latin typeface="Tahoma" charset="0"/>
                <a:cs typeface="Times New Roman" charset="0"/>
              </a:rPr>
              <a:t>Bromocriptine</a:t>
            </a:r>
          </a:p>
          <a:p>
            <a:pPr lvl="1" eaLnBrk="1" hangingPunct="1"/>
            <a:r>
              <a:rPr lang="en-US">
                <a:latin typeface="Tahoma" charset="0"/>
                <a:cs typeface="Times New Roman" charset="0"/>
              </a:rPr>
              <a:t>Cabergoline</a:t>
            </a:r>
          </a:p>
          <a:p>
            <a:pPr eaLnBrk="1" hangingPunct="1"/>
            <a:endParaRPr lang="en-US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Tahoma" charset="0"/>
              </a:rPr>
              <a:t>Dopamine agonist</a:t>
            </a:r>
          </a:p>
        </p:txBody>
      </p:sp>
      <p:sp>
        <p:nvSpPr>
          <p:cNvPr id="6553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>
                <a:latin typeface="Tahoma" charset="0"/>
              </a:rPr>
              <a:t>Selective activation of D2 receptors located on lactotroph cell surface</a:t>
            </a: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4000">
                <a:latin typeface="Tahoma" charset="0"/>
                <a:cs typeface="Arial" charset="0"/>
              </a:rPr>
              <a:t>↓</a:t>
            </a: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>
                <a:latin typeface="Tahoma" charset="0"/>
                <a:cs typeface="Arial" charset="0"/>
              </a:rPr>
              <a:t>Decrease adenylate cyclase activity</a:t>
            </a: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4000">
                <a:latin typeface="Tahoma" charset="0"/>
                <a:cs typeface="Arial" charset="0"/>
              </a:rPr>
              <a:t>↓</a:t>
            </a: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>
                <a:latin typeface="Tahoma" charset="0"/>
                <a:cs typeface="Arial" charset="0"/>
              </a:rPr>
              <a:t>Decrease in C- AMP level</a:t>
            </a:r>
            <a:br>
              <a:rPr lang="en-US" sz="2800">
                <a:latin typeface="Tahoma" charset="0"/>
                <a:cs typeface="Arial" charset="0"/>
              </a:rPr>
            </a:br>
            <a:r>
              <a:rPr lang="en-US" sz="4000">
                <a:latin typeface="Tahoma" charset="0"/>
                <a:cs typeface="Arial" charset="0"/>
              </a:rPr>
              <a:t>↓</a:t>
            </a: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>
                <a:latin typeface="Tahoma" charset="0"/>
                <a:cs typeface="Arial" charset="0"/>
              </a:rPr>
              <a:t>Inhibition of PRL synthesis and release.</a:t>
            </a: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endParaRPr lang="en-US" sz="2800">
              <a:latin typeface="Tahoma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5300">
                <a:latin typeface="Tahoma" charset="0"/>
                <a:cs typeface="Arial" charset="0"/>
              </a:rPr>
              <a:t> </a:t>
            </a:r>
            <a:endParaRPr lang="en-US">
              <a:solidFill>
                <a:schemeClr val="tx1"/>
              </a:solidFill>
              <a:latin typeface="Tahoma" charset="0"/>
            </a:endParaRPr>
          </a:p>
        </p:txBody>
      </p:sp>
      <p:sp>
        <p:nvSpPr>
          <p:cNvPr id="6758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sz="2800">
                <a:latin typeface="Tahoma" charset="0"/>
              </a:rPr>
              <a:t>Dopamine agonists:</a:t>
            </a:r>
          </a:p>
          <a:p>
            <a:pPr eaLnBrk="1" hangingPunct="1"/>
            <a:r>
              <a:rPr lang="en-US" sz="2800">
                <a:latin typeface="Tahoma" charset="0"/>
              </a:rPr>
              <a:t>Bromocriptine</a:t>
            </a:r>
          </a:p>
          <a:p>
            <a:pPr eaLnBrk="1" hangingPunct="1"/>
            <a:r>
              <a:rPr lang="en-US" sz="2800">
                <a:latin typeface="Tahoma" charset="0"/>
              </a:rPr>
              <a:t>Cabergoline.</a:t>
            </a:r>
          </a:p>
          <a:p>
            <a:pPr eaLnBrk="1" hangingPunct="1"/>
            <a:r>
              <a:rPr lang="en-US" sz="2800">
                <a:latin typeface="Tahoma" charset="0"/>
              </a:rPr>
              <a:t>Pergolide mesylate</a:t>
            </a:r>
          </a:p>
          <a:p>
            <a:pPr eaLnBrk="1" hangingPunct="1"/>
            <a:r>
              <a:rPr lang="en-US" sz="2800">
                <a:latin typeface="Tahoma" charset="0"/>
              </a:rPr>
              <a:t>Lisuride</a:t>
            </a:r>
          </a:p>
          <a:p>
            <a:pPr eaLnBrk="1" hangingPunct="1"/>
            <a:r>
              <a:rPr lang="en-US" sz="2800">
                <a:latin typeface="Tahoma" charset="0"/>
              </a:rPr>
              <a:t>Quinagolide</a:t>
            </a:r>
          </a:p>
          <a:p>
            <a:pPr eaLnBrk="1" hangingPunct="1">
              <a:buFont typeface="Wingdings" charset="0"/>
              <a:buNone/>
            </a:pPr>
            <a:r>
              <a:rPr lang="en-US" sz="2800">
                <a:latin typeface="Tahoma" charset="0"/>
              </a:rPr>
              <a:t>Side effects</a:t>
            </a:r>
            <a:r>
              <a:rPr lang="en-US" sz="2800">
                <a:latin typeface="Times New Roman" charset="0"/>
              </a:rPr>
              <a:t>–</a:t>
            </a:r>
            <a:r>
              <a:rPr lang="en-US" sz="2800">
                <a:latin typeface="Tahoma" charset="0"/>
              </a:rPr>
              <a:t> GI intolerance, postural hypotension, constipation, </a:t>
            </a:r>
            <a:r>
              <a:rPr lang="en-US" sz="2800">
                <a:solidFill>
                  <a:srgbClr val="FF0000"/>
                </a:solidFill>
                <a:latin typeface="Tahoma" charset="0"/>
              </a:rPr>
              <a:t>nasal stuffiness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sz="3600">
                <a:latin typeface="Tahoma" charset="0"/>
              </a:rPr>
              <a:t>Bromocriptine:</a:t>
            </a:r>
          </a:p>
          <a:p>
            <a:pPr eaLnBrk="1" hangingPunct="1"/>
            <a:r>
              <a:rPr lang="en-US" sz="2400">
                <a:latin typeface="Tahoma" charset="0"/>
              </a:rPr>
              <a:t>(2-bromo-α-ergocryptine mesylate)</a:t>
            </a:r>
          </a:p>
          <a:p>
            <a:pPr eaLnBrk="1" hangingPunct="1"/>
            <a:r>
              <a:rPr lang="en-US" sz="2400">
                <a:latin typeface="Tahoma" charset="0"/>
              </a:rPr>
              <a:t>Developed by Fl</a:t>
            </a:r>
            <a:r>
              <a:rPr lang="en-US" sz="2400">
                <a:latin typeface="Times New Roman" charset="0"/>
              </a:rPr>
              <a:t>ü</a:t>
            </a:r>
            <a:r>
              <a:rPr lang="en-US" sz="2400">
                <a:latin typeface="Tahoma" charset="0"/>
              </a:rPr>
              <a:t>ckiger and colleagues  in the late 1960s </a:t>
            </a:r>
          </a:p>
          <a:p>
            <a:pPr eaLnBrk="1" hangingPunct="1"/>
            <a:r>
              <a:rPr lang="en-US" sz="2400">
                <a:latin typeface="Tahoma" charset="0"/>
              </a:rPr>
              <a:t>Purpose was inhibiting prolactin secretion without the uterotonic, vasospastic properties of other ergots</a:t>
            </a:r>
          </a:p>
          <a:p>
            <a:pPr eaLnBrk="1" hangingPunct="1"/>
            <a:endParaRPr lang="en-US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>
                <a:latin typeface="Tahoma" charset="0"/>
              </a:rPr>
              <a:t>Serum levels peak after 3 h, and the nadir is observed at 7 h with very little bromocriptine detectable in the circulation after 11-14 h.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latin typeface="Tahoma" charset="0"/>
              </a:rPr>
              <a:t>The absorption rate from the GI tract is 25-30%.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latin typeface="Tahoma" charset="0"/>
              </a:rPr>
              <a:t>Very high first-pass effect, with 93.6% of a dose being metabolized and only 6.5% of an absorbed dose reaching the systemic circulation unchanged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latin typeface="Tahoma" charset="0"/>
              </a:rPr>
              <a:t>Excreted via the biliary route into the feces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latin typeface="Tahoma" charset="0"/>
              </a:rPr>
              <a:t>Levels in the fetus about one-fourth of that found in maternal blood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latin typeface="Tahoma" charset="0"/>
              </a:rPr>
              <a:t>start low dose at 1.25- 2.5 mg day at night before increasing to 2.5 – 10 mg per day in divided doses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0000"/>
                </a:solidFill>
                <a:latin typeface="Tahoma" charset="0"/>
              </a:rPr>
              <a:t>Take with food</a:t>
            </a:r>
            <a:r>
              <a:rPr lang="en-US" sz="2000">
                <a:latin typeface="Tahoma" charset="0"/>
              </a:rPr>
              <a:t> to reduce side effects</a:t>
            </a:r>
          </a:p>
          <a:p>
            <a:pPr eaLnBrk="1" hangingPunct="1">
              <a:lnSpc>
                <a:spcPct val="80000"/>
              </a:lnSpc>
            </a:pPr>
            <a:endParaRPr lang="en-US" sz="200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Times New Roman" charset="0"/>
              </a:rPr>
              <a:t>Cushing</a:t>
            </a:r>
            <a:r>
              <a:rPr lang="en-US" sz="40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cs typeface="Times New Roman" charset="0"/>
              </a:rPr>
              <a:t>’</a:t>
            </a:r>
            <a:r>
              <a:rPr lang="en-US" altLang="ja-JP" sz="400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Times New Roman" charset="0"/>
              </a:rPr>
              <a:t>s Syndrome vs. Cushing</a:t>
            </a:r>
            <a:r>
              <a:rPr lang="en-US" sz="40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cs typeface="Times New Roman" charset="0"/>
              </a:rPr>
              <a:t>’</a:t>
            </a:r>
            <a:r>
              <a:rPr lang="en-US" altLang="ja-JP" sz="400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Times New Roman" charset="0"/>
              </a:rPr>
              <a:t>s Disease</a:t>
            </a:r>
            <a:endParaRPr lang="en-GB" sz="4000"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cs typeface="Times New Roman" charset="0"/>
            </a:endParaRPr>
          </a:p>
        </p:txBody>
      </p:sp>
      <p:sp>
        <p:nvSpPr>
          <p:cNvPr id="140291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Times New Roman" charset="0"/>
              </a:rPr>
              <a:t>Cushing</a:t>
            </a:r>
            <a:r>
              <a:rPr lang="en-US" sz="28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cs typeface="Times New Roman" charset="0"/>
              </a:rPr>
              <a:t>’</a:t>
            </a:r>
            <a:r>
              <a:rPr lang="en-US" altLang="ja-JP" sz="2800" b="1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Times New Roman" charset="0"/>
              </a:rPr>
              <a:t>s syndrome</a:t>
            </a:r>
            <a:r>
              <a:rPr lang="en-US" altLang="ja-JP" sz="2800">
                <a:latin typeface="Tahoma" charset="0"/>
                <a:cs typeface="Times New Roman" charset="0"/>
              </a:rPr>
              <a:t> is a syndrome due to excess cortisol from pituitary, adrenal or other sources (exogenous glucocorticoids, ectopic ACTH, etc.)</a:t>
            </a:r>
          </a:p>
          <a:p>
            <a:pPr eaLnBrk="1" hangingPunct="1">
              <a:defRPr/>
            </a:pPr>
            <a:endParaRPr lang="en-US" sz="2800">
              <a:latin typeface="Tahoma" charset="0"/>
              <a:cs typeface="Times New Roman" charset="0"/>
            </a:endParaRPr>
          </a:p>
          <a:p>
            <a:pPr eaLnBrk="1" hangingPunct="1"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Times New Roman" charset="0"/>
              </a:rPr>
              <a:t>Cushing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cs typeface="Times New Roman" charset="0"/>
              </a:rPr>
              <a:t>’</a:t>
            </a:r>
            <a:r>
              <a:rPr lang="en-US" altLang="ja-JP" sz="28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Times New Roman" charset="0"/>
              </a:rPr>
              <a:t>s disease</a:t>
            </a:r>
            <a:r>
              <a:rPr lang="en-US" altLang="ja-JP" sz="2800">
                <a:latin typeface="Tahoma" charset="0"/>
                <a:cs typeface="Times New Roman" charset="0"/>
              </a:rPr>
              <a:t> is hypercortisolism due to </a:t>
            </a:r>
            <a:r>
              <a:rPr lang="en-US" altLang="ja-JP" sz="2800">
                <a:solidFill>
                  <a:srgbClr val="FF0000"/>
                </a:solidFill>
                <a:latin typeface="Tahoma" charset="0"/>
                <a:cs typeface="Times New Roman" charset="0"/>
              </a:rPr>
              <a:t>excess pituitary secretion of ACTH</a:t>
            </a:r>
            <a:r>
              <a:rPr lang="en-US" altLang="ja-JP" sz="2800">
                <a:latin typeface="Tahoma" charset="0"/>
                <a:cs typeface="Times New Roman" charset="0"/>
              </a:rPr>
              <a:t> (about 70% of cases of endogenous Cushing</a:t>
            </a:r>
            <a:r>
              <a:rPr lang="en-US" sz="2800">
                <a:latin typeface="Times New Roman" charset="0"/>
                <a:cs typeface="Times New Roman" charset="0"/>
              </a:rPr>
              <a:t>’</a:t>
            </a:r>
            <a:r>
              <a:rPr lang="en-US" altLang="ja-JP" sz="2800">
                <a:latin typeface="Tahoma" charset="0"/>
                <a:cs typeface="Times New Roman" charset="0"/>
              </a:rPr>
              <a:t>s syndrome)</a:t>
            </a:r>
          </a:p>
          <a:p>
            <a:pPr eaLnBrk="1" hangingPunct="1">
              <a:defRPr/>
            </a:pPr>
            <a:endParaRPr lang="en-GB" sz="2800">
              <a:latin typeface="Tahoma" charset="0"/>
              <a:cs typeface="Times New Roman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>
                <a:latin typeface="Tahoma" charset="0"/>
              </a:rPr>
              <a:t>Cabergoline: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Tahoma" charset="0"/>
                <a:cs typeface="Times New Roman" charset="0"/>
              </a:rPr>
              <a:t>more effective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Tahoma" charset="0"/>
                <a:cs typeface="Times New Roman" charset="0"/>
              </a:rPr>
              <a:t>less side effects than Bromocriptine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solidFill>
                  <a:srgbClr val="FF0000"/>
                </a:solidFill>
                <a:latin typeface="Tahoma" charset="0"/>
                <a:cs typeface="Times New Roman" charset="0"/>
              </a:rPr>
              <a:t>more expensive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Tahoma" charset="0"/>
                <a:cs typeface="Times New Roman" charset="0"/>
              </a:rPr>
              <a:t>given once or twice a week with a starting dose of 0.25 mg 2 x week</a:t>
            </a:r>
          </a:p>
          <a:p>
            <a:pPr eaLnBrk="1" hangingPunct="1">
              <a:lnSpc>
                <a:spcPct val="80000"/>
              </a:lnSpc>
            </a:pPr>
            <a:endParaRPr lang="en-US" sz="2400">
              <a:latin typeface="Tahoma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400">
                <a:latin typeface="Tahoma" charset="0"/>
              </a:rPr>
              <a:t>Titrate these based on prolactin levels and tolerability</a:t>
            </a:r>
          </a:p>
          <a:p>
            <a:pPr eaLnBrk="1" hangingPunct="1"/>
            <a:endParaRPr lang="en-GB" sz="2800">
              <a:latin typeface="Tahoma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ahoma" charset="0"/>
              </a:rPr>
              <a:t/>
            </a:r>
            <a:br>
              <a:rPr lang="en-US" sz="4000">
                <a:latin typeface="Tahoma" charset="0"/>
              </a:rPr>
            </a:br>
            <a:endParaRPr lang="en-US" sz="4000">
              <a:latin typeface="Tahoma" charset="0"/>
            </a:endParaRPr>
          </a:p>
        </p:txBody>
      </p:sp>
      <p:sp>
        <p:nvSpPr>
          <p:cNvPr id="7577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Tahoma" charset="0"/>
              </a:rPr>
              <a:t>Somatomedin-C (IGF-1) : always elevated in acromegaly</a:t>
            </a:r>
            <a:endParaRPr lang="en-US" sz="200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>
                <a:latin typeface="Tahoma" charset="0"/>
              </a:rPr>
              <a:t>GH levels:fasting state and after administration of stimulatory or inhibitory agents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Tahoma" charset="0"/>
                <a:cs typeface="Times New Roman" charset="0"/>
              </a:rPr>
              <a:t>Stimulatory tests :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>
                <a:latin typeface="Tahoma" charset="0"/>
                <a:cs typeface="Times New Roman" charset="0"/>
              </a:rPr>
              <a:t>Insulin induced hypoglycemia after IV administration of 0.1-0.15IU/Kg of plain insulin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>
                <a:latin typeface="Tahoma" charset="0"/>
                <a:cs typeface="Times New Roman" charset="0"/>
              </a:rPr>
              <a:t>GH level &gt;5ng / ml indicates normal function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>
                <a:latin typeface="Tahoma" charset="0"/>
                <a:cs typeface="Times New Roman" charset="0"/>
              </a:rPr>
              <a:t>it is avoided in elderly, those with cerebro vascular disorders or convulsive disorder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Tahoma" charset="0"/>
                <a:cs typeface="Times New Roman" charset="0"/>
              </a:rPr>
              <a:t>Oral glucose suppression test: Failure of suppression of elevated levels of GH to &lt; 2ng / ml after 75 gm glucose loading</a:t>
            </a:r>
          </a:p>
          <a:p>
            <a:pPr lvl="1" eaLnBrk="1" hangingPunct="1">
              <a:lnSpc>
                <a:spcPct val="80000"/>
              </a:lnSpc>
            </a:pPr>
            <a:endParaRPr lang="en-US" sz="1800">
              <a:latin typeface="Tahoma" charset="0"/>
              <a:cs typeface="Times New Roman" charset="0"/>
            </a:endParaRPr>
          </a:p>
        </p:txBody>
      </p:sp>
      <p:sp>
        <p:nvSpPr>
          <p:cNvPr id="75779" name="Rectangle 4"/>
          <p:cNvSpPr>
            <a:spLocks noChangeArrowheads="1"/>
          </p:cNvSpPr>
          <p:nvPr/>
        </p:nvSpPr>
        <p:spPr bwMode="auto">
          <a:xfrm>
            <a:off x="609600" y="533400"/>
            <a:ext cx="77771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4400">
                <a:solidFill>
                  <a:schemeClr val="tx2"/>
                </a:solidFill>
              </a:rPr>
              <a:t>Acromegaly</a:t>
            </a:r>
            <a:endParaRPr lang="en-GB" sz="44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Acromegaly </a:t>
            </a:r>
            <a:endParaRPr lang="en-GB">
              <a:latin typeface="Tahoma" charset="0"/>
            </a:endParaRPr>
          </a:p>
        </p:txBody>
      </p:sp>
      <p:sp>
        <p:nvSpPr>
          <p:cNvPr id="7782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>
                <a:latin typeface="Tahoma" charset="0"/>
              </a:rPr>
              <a:t>Indications :</a:t>
            </a:r>
          </a:p>
          <a:p>
            <a:pPr lvl="1" eaLnBrk="1" hangingPunct="1"/>
            <a:r>
              <a:rPr lang="en-US">
                <a:latin typeface="Tahoma" charset="0"/>
                <a:cs typeface="Times New Roman" charset="0"/>
              </a:rPr>
              <a:t>Failure of surgery to normalize IGF 1 levels</a:t>
            </a:r>
          </a:p>
          <a:p>
            <a:pPr lvl="1" eaLnBrk="1" hangingPunct="1"/>
            <a:r>
              <a:rPr lang="en-US">
                <a:latin typeface="Tahoma" charset="0"/>
                <a:cs typeface="Times New Roman" charset="0"/>
              </a:rPr>
              <a:t>Awaiting the beneficial effects of RT</a:t>
            </a:r>
          </a:p>
          <a:p>
            <a:pPr lvl="1" eaLnBrk="1" hangingPunct="1"/>
            <a:r>
              <a:rPr lang="en-US">
                <a:latin typeface="Tahoma" charset="0"/>
                <a:cs typeface="Times New Roman" charset="0"/>
              </a:rPr>
              <a:t>Unresectable tumors</a:t>
            </a:r>
          </a:p>
          <a:p>
            <a:pPr lvl="1" eaLnBrk="1" hangingPunct="1"/>
            <a:endParaRPr lang="en-US">
              <a:latin typeface="Tahoma" charset="0"/>
              <a:cs typeface="Times New Roman" charset="0"/>
            </a:endParaRPr>
          </a:p>
          <a:p>
            <a:pPr lvl="1" eaLnBrk="1" hangingPunct="1">
              <a:buFont typeface="Wingdings" charset="0"/>
              <a:buNone/>
            </a:pPr>
            <a:endParaRPr lang="en-GB">
              <a:latin typeface="Tahoma" charset="0"/>
              <a:cs typeface="Times New Roman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>
                <a:latin typeface="Tahoma" charset="0"/>
              </a:rPr>
              <a:t>Drugs :</a:t>
            </a:r>
          </a:p>
          <a:p>
            <a:pPr eaLnBrk="1" hangingPunct="1"/>
            <a:r>
              <a:rPr lang="en-US">
                <a:latin typeface="Tahoma" charset="0"/>
              </a:rPr>
              <a:t>Somatostatin analogues</a:t>
            </a:r>
          </a:p>
          <a:p>
            <a:pPr eaLnBrk="1" hangingPunct="1"/>
            <a:r>
              <a:rPr lang="en-US">
                <a:latin typeface="Tahoma" charset="0"/>
              </a:rPr>
              <a:t>Dopamine agonists</a:t>
            </a:r>
          </a:p>
          <a:p>
            <a:pPr eaLnBrk="1" hangingPunct="1"/>
            <a:r>
              <a:rPr lang="en-US">
                <a:latin typeface="Tahoma" charset="0"/>
              </a:rPr>
              <a:t>GH receptor antagonist - Pegvisomant</a:t>
            </a:r>
          </a:p>
          <a:p>
            <a:pPr eaLnBrk="1" hangingPunct="1"/>
            <a:endParaRPr lang="en-US">
              <a:latin typeface="Tahoma" charset="0"/>
            </a:endParaRPr>
          </a:p>
          <a:p>
            <a:pPr eaLnBrk="1" hangingPunct="1"/>
            <a:endParaRPr lang="en-GB">
              <a:latin typeface="Tahoma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>
                <a:latin typeface="Tahoma" charset="0"/>
              </a:rPr>
              <a:t>Limitations :</a:t>
            </a:r>
          </a:p>
          <a:p>
            <a:pPr eaLnBrk="1" hangingPunct="1"/>
            <a:r>
              <a:rPr lang="en-US">
                <a:latin typeface="Tahoma" charset="0"/>
              </a:rPr>
              <a:t>Cost</a:t>
            </a:r>
          </a:p>
          <a:p>
            <a:pPr eaLnBrk="1" hangingPunct="1"/>
            <a:r>
              <a:rPr lang="en-US">
                <a:solidFill>
                  <a:srgbClr val="FF0000"/>
                </a:solidFill>
                <a:latin typeface="Tahoma" charset="0"/>
              </a:rPr>
              <a:t>Inability of tumor shrinkage sufficient to relieve any mass effect</a:t>
            </a:r>
            <a:endParaRPr lang="en-GB">
              <a:solidFill>
                <a:srgbClr val="FF0000"/>
              </a:solidFill>
              <a:latin typeface="Tahoma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Somatostatin analogues:</a:t>
            </a:r>
            <a:endParaRPr lang="en-GB">
              <a:latin typeface="Tahoma" charset="0"/>
            </a:endParaRPr>
          </a:p>
        </p:txBody>
      </p:sp>
      <p:sp>
        <p:nvSpPr>
          <p:cNvPr id="8397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Tahoma" charset="0"/>
              </a:rPr>
              <a:t>Octreotide :45 times more potent.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Tahoma" charset="0"/>
                <a:cs typeface="Times New Roman" charset="0"/>
              </a:rPr>
              <a:t>half-life in plasma being 113 min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Tahoma" charset="0"/>
                <a:cs typeface="Times New Roman" charset="0"/>
              </a:rPr>
              <a:t>peak plasma concentrations within 1 h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Tahoma" charset="0"/>
                <a:cs typeface="Times New Roman" charset="0"/>
              </a:rPr>
              <a:t>suppress GH levels for 6</a:t>
            </a:r>
            <a:r>
              <a:rPr lang="en-US">
                <a:latin typeface="Times New Roman" charset="0"/>
                <a:cs typeface="Times New Roman" charset="0"/>
              </a:rPr>
              <a:t>–</a:t>
            </a:r>
            <a:r>
              <a:rPr lang="en-US">
                <a:latin typeface="Tahoma" charset="0"/>
                <a:cs typeface="Times New Roman" charset="0"/>
              </a:rPr>
              <a:t>12 h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Tahoma" charset="0"/>
                <a:cs typeface="Times New Roman" charset="0"/>
              </a:rPr>
              <a:t>Mechanism of action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>
                <a:latin typeface="Tahoma" charset="0"/>
                <a:cs typeface="Times New Roman" charset="0"/>
              </a:rPr>
              <a:t>Inhibit GH secretion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>
                <a:latin typeface="Tahoma" charset="0"/>
                <a:cs typeface="Times New Roman" charset="0"/>
              </a:rPr>
              <a:t>partially inhibits GH-induced IGF-1 generation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>
                <a:latin typeface="Tahoma" charset="0"/>
                <a:cs typeface="Times New Roman" charset="0"/>
              </a:rPr>
              <a:t>simulates IGF-BP1 expression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>
                <a:latin typeface="Tahoma" charset="0"/>
                <a:cs typeface="Times New Roman" charset="0"/>
              </a:rPr>
              <a:t>reduce GHRH release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>
                <a:latin typeface="Tahoma" charset="0"/>
                <a:cs typeface="Times New Roman" charset="0"/>
              </a:rPr>
              <a:t>Clinical improvement- </a:t>
            </a:r>
          </a:p>
          <a:p>
            <a:pPr lvl="2" eaLnBrk="1" hangingPunct="1"/>
            <a:r>
              <a:rPr lang="en-US">
                <a:latin typeface="Tahoma" charset="0"/>
                <a:cs typeface="Times New Roman" charset="0"/>
              </a:rPr>
              <a:t>headache 84%</a:t>
            </a:r>
          </a:p>
          <a:p>
            <a:pPr lvl="2" eaLnBrk="1" hangingPunct="1"/>
            <a:r>
              <a:rPr lang="en-US">
                <a:latin typeface="Tahoma" charset="0"/>
                <a:cs typeface="Times New Roman" charset="0"/>
              </a:rPr>
              <a:t>hyperhydrosis 65% </a:t>
            </a:r>
          </a:p>
          <a:p>
            <a:pPr lvl="2" eaLnBrk="1" hangingPunct="1"/>
            <a:r>
              <a:rPr lang="en-US">
                <a:latin typeface="Tahoma" charset="0"/>
                <a:cs typeface="Times New Roman" charset="0"/>
              </a:rPr>
              <a:t>decrease in ring size in 55%</a:t>
            </a:r>
          </a:p>
          <a:p>
            <a:pPr lvl="2" eaLnBrk="1" hangingPunct="1"/>
            <a:r>
              <a:rPr lang="en-US">
                <a:latin typeface="Tahoma" charset="0"/>
                <a:cs typeface="Times New Roman" charset="0"/>
              </a:rPr>
              <a:t>improvement in cardiac function and sleep apnea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Tahoma" charset="0"/>
              </a:rPr>
              <a:t>		</a:t>
            </a:r>
            <a:endParaRPr lang="en-GB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GB">
              <a:latin typeface="Tahoma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364" name="Group 84"/>
          <p:cNvGraphicFramePr>
            <a:graphicFrameLocks noGrp="1"/>
          </p:cNvGraphicFramePr>
          <p:nvPr/>
        </p:nvGraphicFramePr>
        <p:xfrm>
          <a:off x="685800" y="1752600"/>
          <a:ext cx="7239000" cy="3062288"/>
        </p:xfrm>
        <a:graphic>
          <a:graphicData uri="http://schemas.openxmlformats.org/drawingml/2006/table">
            <a:tbl>
              <a:tblPr/>
              <a:tblGrid>
                <a:gridCol w="1219200"/>
                <a:gridCol w="1371600"/>
                <a:gridCol w="1447800"/>
                <a:gridCol w="1524000"/>
                <a:gridCol w="1676400"/>
              </a:tblGrid>
              <a:tr h="1030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imes New Roman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Octreotide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(S/C) 100 to 500 mic.gm TDS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imes New Roman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Octreotide LAR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(I/M) at 28 days interval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imes New Roman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Lanreotide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(I/M) every 7-14 days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imes New Roman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Pegvisomant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imes New Roman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GH REDUCTION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imes New Roman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47%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imes New Roman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56%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  <a:cs typeface="Times New Roman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50%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imes New Roman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Not useful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  <a:cs typeface="Times New Roman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IGF1 REDUCTION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imes New Roman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46%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imes New Roman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66%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  <a:cs typeface="Times New Roman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48%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imes New Roman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97%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imes New Roman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8091" name="Rectangle 85"/>
          <p:cNvSpPr>
            <a:spLocks noChangeArrowheads="1"/>
          </p:cNvSpPr>
          <p:nvPr/>
        </p:nvSpPr>
        <p:spPr bwMode="auto">
          <a:xfrm>
            <a:off x="457200" y="5486400"/>
            <a:ext cx="8153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200"/>
              <a:t>Freda PU:clinical review 150:somatostatin analogs in acromegaly.j clin endocrinol metab 87:3013-3018,2002</a:t>
            </a:r>
            <a:r>
              <a:rPr lang="en-US"/>
              <a:t> </a:t>
            </a:r>
            <a:endParaRPr lang="en-GB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Dopamine agonists :</a:t>
            </a:r>
            <a:endParaRPr lang="en-GB">
              <a:latin typeface="Tahoma" charset="0"/>
            </a:endParaRPr>
          </a:p>
        </p:txBody>
      </p:sp>
      <p:sp>
        <p:nvSpPr>
          <p:cNvPr id="90114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 Used both as primary and adjuvant treatment</a:t>
            </a:r>
          </a:p>
          <a:p>
            <a:pPr lvl="1" eaLnBrk="1" hangingPunct="1"/>
            <a:r>
              <a:rPr lang="en-US">
                <a:latin typeface="Tahoma" charset="0"/>
                <a:cs typeface="Times New Roman" charset="0"/>
              </a:rPr>
              <a:t>Bromocriptine up to 20 mg/day</a:t>
            </a:r>
          </a:p>
          <a:p>
            <a:pPr lvl="1" eaLnBrk="1" hangingPunct="1"/>
            <a:r>
              <a:rPr lang="en-US">
                <a:latin typeface="Tahoma" charset="0"/>
                <a:cs typeface="Times New Roman" charset="0"/>
              </a:rPr>
              <a:t>Cabergoline 1</a:t>
            </a:r>
            <a:r>
              <a:rPr lang="en-US">
                <a:latin typeface="Times New Roman" charset="0"/>
                <a:cs typeface="Times New Roman" charset="0"/>
              </a:rPr>
              <a:t>–</a:t>
            </a:r>
            <a:r>
              <a:rPr lang="en-US">
                <a:latin typeface="Tahoma" charset="0"/>
                <a:cs typeface="Times New Roman" charset="0"/>
              </a:rPr>
              <a:t>2 mg/week</a:t>
            </a:r>
          </a:p>
          <a:p>
            <a:pPr eaLnBrk="1" hangingPunct="1"/>
            <a:r>
              <a:rPr lang="en-US">
                <a:latin typeface="Tahoma" charset="0"/>
              </a:rPr>
              <a:t>	Response rate low</a:t>
            </a:r>
          </a:p>
          <a:p>
            <a:pPr eaLnBrk="1" hangingPunct="1"/>
            <a:endParaRPr lang="en-GB">
              <a:latin typeface="Tahoma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33"/>
          <p:cNvSpPr>
            <a:spLocks noChangeArrowheads="1"/>
          </p:cNvSpPr>
          <p:nvPr/>
        </p:nvSpPr>
        <p:spPr bwMode="auto">
          <a:xfrm>
            <a:off x="457200" y="5486400"/>
            <a:ext cx="8153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200"/>
              <a:t>Freda PU:clinical review 150:somatostatin analogs in acromegaly.j clin endocrinol metab 87:3013-3018,2002</a:t>
            </a:r>
            <a:r>
              <a:rPr lang="en-US"/>
              <a:t> </a:t>
            </a:r>
            <a:endParaRPr lang="en-GB"/>
          </a:p>
        </p:txBody>
      </p:sp>
      <p:graphicFrame>
        <p:nvGraphicFramePr>
          <p:cNvPr id="98365" name="Group 61"/>
          <p:cNvGraphicFramePr>
            <a:graphicFrameLocks noGrp="1"/>
          </p:cNvGraphicFramePr>
          <p:nvPr/>
        </p:nvGraphicFramePr>
        <p:xfrm>
          <a:off x="1219200" y="1752600"/>
          <a:ext cx="6934200" cy="2336800"/>
        </p:xfrm>
        <a:graphic>
          <a:graphicData uri="http://schemas.openxmlformats.org/drawingml/2006/table">
            <a:tbl>
              <a:tblPr/>
              <a:tblGrid>
                <a:gridCol w="1524000"/>
                <a:gridCol w="2743200"/>
                <a:gridCol w="2667000"/>
              </a:tblGrid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Bromocriptine</a:t>
                      </a:r>
                      <a:endParaRPr kumimoji="0" lang="en-GB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Cabergoline</a:t>
                      </a:r>
                      <a:endParaRPr kumimoji="0" lang="en-GB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GH REDUCTION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20%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44%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IGF1 REDUCTION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10%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  <a:cs typeface="Times New Roman" charset="0"/>
                        </a:rPr>
                        <a:t>35%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180" name="Rectangle 6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Dopamine agonists :</a:t>
            </a:r>
            <a:endParaRPr lang="en-GB">
              <a:latin typeface="Tahoma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ahoma" charset="0"/>
              </a:rPr>
              <a:t/>
            </a:r>
            <a:br>
              <a:rPr lang="en-US" sz="4000">
                <a:latin typeface="Tahoma" charset="0"/>
              </a:rPr>
            </a:br>
            <a:r>
              <a:rPr lang="en-US" sz="4000">
                <a:latin typeface="Tahoma" charset="0"/>
              </a:rPr>
              <a:t>Evaluation Of Suspected Cushing`s Syndrome</a:t>
            </a:r>
          </a:p>
        </p:txBody>
      </p:sp>
      <p:sp>
        <p:nvSpPr>
          <p:cNvPr id="2048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Tahoma" charset="0"/>
              </a:rPr>
              <a:t>HISTORY: increased weight, growth retardation in children , weakness, easy bruising, stretch marks, poor wound healing, fractures, change in libido, impotence, irregular menses, mood changes</a:t>
            </a:r>
          </a:p>
          <a:p>
            <a:pPr eaLnBrk="1" hangingPunct="1">
              <a:lnSpc>
                <a:spcPct val="90000"/>
              </a:lnSpc>
            </a:pPr>
            <a:endParaRPr lang="en-US" sz="280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Tahoma" charset="0"/>
              </a:rPr>
              <a:t>EXAM </a:t>
            </a:r>
            <a:r>
              <a:rPr lang="en-US" sz="2800">
                <a:latin typeface="Times New Roman" charset="0"/>
              </a:rPr>
              <a:t>–</a:t>
            </a:r>
            <a:r>
              <a:rPr lang="en-US" sz="2800">
                <a:latin typeface="Tahoma" charset="0"/>
              </a:rPr>
              <a:t>fat distribution, hypertension, proximal muscle weakness, thin skin and ecchymoses, purple striae, hirsuitism, acne, facial plethora, edema.</a:t>
            </a:r>
          </a:p>
          <a:p>
            <a:pPr eaLnBrk="1" hangingPunct="1">
              <a:lnSpc>
                <a:spcPct val="90000"/>
              </a:lnSpc>
            </a:pPr>
            <a:endParaRPr lang="en-US" sz="2800">
              <a:latin typeface="Tahoma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GH-Receptor Antagonist :</a:t>
            </a:r>
            <a:endParaRPr lang="en-GB">
              <a:latin typeface="Tahoma" charset="0"/>
            </a:endParaRPr>
          </a:p>
        </p:txBody>
      </p:sp>
      <p:sp>
        <p:nvSpPr>
          <p:cNvPr id="9421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Pegvisomant :</a:t>
            </a:r>
          </a:p>
          <a:p>
            <a:pPr eaLnBrk="1" hangingPunct="1"/>
            <a:r>
              <a:rPr lang="en-US">
                <a:latin typeface="Tahoma" charset="0"/>
              </a:rPr>
              <a:t>Check IGF 1 level every 4-6 weeks</a:t>
            </a:r>
          </a:p>
          <a:p>
            <a:pPr eaLnBrk="1" hangingPunct="1"/>
            <a:r>
              <a:rPr lang="en-US">
                <a:latin typeface="Tahoma" charset="0"/>
              </a:rPr>
              <a:t>Monitoring GH not useful</a:t>
            </a:r>
          </a:p>
          <a:p>
            <a:pPr eaLnBrk="1" hangingPunct="1"/>
            <a:r>
              <a:rPr lang="en-US">
                <a:latin typeface="Tahoma" charset="0"/>
              </a:rPr>
              <a:t>Dose 10-40 mg/d</a:t>
            </a:r>
          </a:p>
          <a:p>
            <a:pPr eaLnBrk="1" hangingPunct="1"/>
            <a:endParaRPr lang="en-GB">
              <a:latin typeface="Tahoma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ahoma" charset="0"/>
              </a:rPr>
              <a:t/>
            </a:r>
            <a:br>
              <a:rPr lang="en-US" sz="4000">
                <a:latin typeface="Tahoma" charset="0"/>
              </a:rPr>
            </a:br>
            <a:r>
              <a:rPr lang="en-US" sz="4000">
                <a:latin typeface="Tahoma" charset="0"/>
              </a:rPr>
              <a:t>Thyrotropic Function</a:t>
            </a:r>
          </a:p>
        </p:txBody>
      </p:sp>
      <p:sp>
        <p:nvSpPr>
          <p:cNvPr id="9625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>
                <a:latin typeface="Tahoma" charset="0"/>
              </a:rPr>
              <a:t>T3 , T4 , TSH levels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Tahoma" charset="0"/>
              </a:rPr>
              <a:t>If TSH levels are normal in the presence of low T3 / T4 levels then TRH reserve is tested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000">
                <a:latin typeface="Tahoma" charset="0"/>
              </a:rPr>
              <a:t>	200 micro grams of TRH is given IV </a:t>
            </a:r>
            <a:r>
              <a:rPr lang="en-US" sz="2000">
                <a:latin typeface="Times New Roman" charset="0"/>
              </a:rPr>
              <a:t>–</a:t>
            </a:r>
            <a:r>
              <a:rPr lang="en-US" sz="2000">
                <a:latin typeface="Tahoma" charset="0"/>
              </a:rPr>
              <a:t>if TSH is elevated to        &gt; 6-20 micro units / ml : normal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Tahoma" charset="0"/>
                <a:cs typeface="Times New Roman" charset="0"/>
              </a:rPr>
              <a:t>absence of response 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>
                <a:latin typeface="Tahoma" charset="0"/>
                <a:cs typeface="Times New Roman" charset="0"/>
              </a:rPr>
              <a:t>total hypophysectomy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Tahoma" charset="0"/>
                <a:cs typeface="Times New Roman" charset="0"/>
              </a:rPr>
              <a:t>Decreased response: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>
                <a:latin typeface="Tahoma" charset="0"/>
                <a:cs typeface="Times New Roman" charset="0"/>
              </a:rPr>
              <a:t>thyroid hormone therapy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>
                <a:latin typeface="Tahoma" charset="0"/>
                <a:cs typeface="Times New Roman" charset="0"/>
              </a:rPr>
              <a:t>glucocorticoid therapy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>
                <a:latin typeface="Tahoma" charset="0"/>
                <a:cs typeface="Times New Roman" charset="0"/>
              </a:rPr>
              <a:t>Hyperthyroidism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>
                <a:latin typeface="Tahoma" charset="0"/>
                <a:cs typeface="Times New Roman" charset="0"/>
              </a:rPr>
              <a:t>renal failure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>
                <a:latin typeface="Tahoma" charset="0"/>
                <a:cs typeface="Times New Roman" charset="0"/>
              </a:rPr>
              <a:t>depression</a:t>
            </a:r>
          </a:p>
          <a:p>
            <a:pPr eaLnBrk="1" hangingPunct="1">
              <a:lnSpc>
                <a:spcPct val="90000"/>
              </a:lnSpc>
            </a:pPr>
            <a:endParaRPr lang="en-US" sz="2000">
              <a:latin typeface="Tahoma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ahoma" charset="0"/>
              </a:rPr>
              <a:t>Thyrotropin secreting adenomas</a:t>
            </a:r>
          </a:p>
        </p:txBody>
      </p:sp>
      <p:sp>
        <p:nvSpPr>
          <p:cNvPr id="9830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Somatostatin analogues:</a:t>
            </a:r>
            <a:r>
              <a:rPr lang="en-US">
                <a:solidFill>
                  <a:srgbClr val="FF0000"/>
                </a:solidFill>
                <a:latin typeface="Tahoma" charset="0"/>
              </a:rPr>
              <a:t>&gt;90% respond</a:t>
            </a:r>
          </a:p>
          <a:p>
            <a:pPr eaLnBrk="1" hangingPunct="1"/>
            <a:r>
              <a:rPr lang="en-US">
                <a:latin typeface="Tahoma" charset="0"/>
              </a:rPr>
              <a:t>Dopamine agonists:Bromocriptine:20 % respond</a:t>
            </a:r>
          </a:p>
          <a:p>
            <a:pPr eaLnBrk="1" hangingPunct="1"/>
            <a:endParaRPr lang="en-US">
              <a:latin typeface="Tahoma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ahoma" charset="0"/>
              </a:rPr>
              <a:t/>
            </a:r>
            <a:br>
              <a:rPr lang="en-US" sz="4000">
                <a:latin typeface="Tahoma" charset="0"/>
              </a:rPr>
            </a:br>
            <a:r>
              <a:rPr lang="en-US" sz="4000">
                <a:latin typeface="Tahoma" charset="0"/>
              </a:rPr>
              <a:t>GONDOTROPH FUNCTION</a:t>
            </a:r>
          </a:p>
        </p:txBody>
      </p:sp>
      <p:sp>
        <p:nvSpPr>
          <p:cNvPr id="10035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>
                <a:latin typeface="Tahoma" charset="0"/>
              </a:rPr>
              <a:t>CRITERIA :</a:t>
            </a:r>
          </a:p>
          <a:p>
            <a:pPr eaLnBrk="1" hangingPunct="1"/>
            <a:r>
              <a:rPr lang="en-US">
                <a:latin typeface="Tahoma" charset="0"/>
              </a:rPr>
              <a:t>Absence of other hormonal abnormality</a:t>
            </a:r>
          </a:p>
          <a:p>
            <a:pPr eaLnBrk="1" hangingPunct="1"/>
            <a:r>
              <a:rPr lang="en-US">
                <a:latin typeface="Tahoma" charset="0"/>
              </a:rPr>
              <a:t>Elevated basal and stimulated response of gonadotropins </a:t>
            </a:r>
          </a:p>
          <a:p>
            <a:pPr eaLnBrk="1" hangingPunct="1"/>
            <a:endParaRPr lang="en-US">
              <a:latin typeface="Tahoma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solidFill>
                  <a:schemeClr val="tx1"/>
                </a:solidFill>
                <a:latin typeface="Calibri" charset="0"/>
              </a:rPr>
              <a:t/>
            </a:r>
            <a:br>
              <a:rPr lang="en-GB">
                <a:solidFill>
                  <a:schemeClr val="tx1"/>
                </a:solidFill>
                <a:latin typeface="Calibri" charset="0"/>
              </a:rPr>
            </a:br>
            <a:r>
              <a:rPr lang="en-GB">
                <a:solidFill>
                  <a:schemeClr val="tx1"/>
                </a:solidFill>
                <a:latin typeface="Calibri" charset="0"/>
              </a:rPr>
              <a:t>DIABETES INSIPIDUS</a:t>
            </a:r>
          </a:p>
        </p:txBody>
      </p:sp>
      <p:sp>
        <p:nvSpPr>
          <p:cNvPr id="10240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>
                <a:latin typeface="Calibri" charset="0"/>
              </a:rPr>
              <a:t>Polyuria secondary to water diuresis and poly dipsia</a:t>
            </a:r>
          </a:p>
          <a:p>
            <a:pPr eaLnBrk="1" hangingPunct="1">
              <a:lnSpc>
                <a:spcPct val="90000"/>
              </a:lnSpc>
            </a:pPr>
            <a:r>
              <a:rPr lang="en-GB" sz="2400">
                <a:latin typeface="Calibri" charset="0"/>
              </a:rPr>
              <a:t>Due to low levels of ADH</a:t>
            </a:r>
          </a:p>
          <a:p>
            <a:pPr eaLnBrk="1" hangingPunct="1">
              <a:lnSpc>
                <a:spcPct val="90000"/>
              </a:lnSpc>
            </a:pPr>
            <a:r>
              <a:rPr lang="en-GB" sz="2400">
                <a:latin typeface="Calibri" charset="0"/>
              </a:rPr>
              <a:t>High output of dilute urine</a:t>
            </a:r>
          </a:p>
          <a:p>
            <a:pPr eaLnBrk="1" hangingPunct="1">
              <a:lnSpc>
                <a:spcPct val="90000"/>
              </a:lnSpc>
            </a:pPr>
            <a:r>
              <a:rPr lang="en-GB" sz="2400">
                <a:latin typeface="Calibri" charset="0"/>
              </a:rPr>
              <a:t>Craving for water, especially ice cold water</a:t>
            </a:r>
          </a:p>
          <a:p>
            <a:pPr eaLnBrk="1" hangingPunct="1">
              <a:lnSpc>
                <a:spcPct val="90000"/>
              </a:lnSpc>
            </a:pPr>
            <a:r>
              <a:rPr lang="en-GB" sz="2400">
                <a:latin typeface="Calibri" charset="0"/>
              </a:rPr>
              <a:t>Incidence </a:t>
            </a:r>
            <a:endParaRPr lang="en-US" sz="2400">
              <a:latin typeface="Calibri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sz="2000">
                <a:latin typeface="Calibri" charset="0"/>
                <a:cs typeface="Times New Roman" charset="0"/>
              </a:rPr>
              <a:t>9.2% in micro adenoma surgery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Calibri" charset="0"/>
                <a:cs typeface="Times New Roman" charset="0"/>
              </a:rPr>
              <a:t>37% in case of total hypophysectomy</a:t>
            </a:r>
          </a:p>
          <a:p>
            <a:pPr eaLnBrk="1" hangingPunct="1">
              <a:lnSpc>
                <a:spcPct val="90000"/>
              </a:lnSpc>
            </a:pPr>
            <a:r>
              <a:rPr lang="en-GB" sz="2400">
                <a:latin typeface="Calibri" charset="0"/>
              </a:rPr>
              <a:t>Mostly due to extreme sensitivity of hypothalamic neurohypophyseal unit to local alterations in blood flow, edema and traction on pituitary stalk and is transient</a:t>
            </a:r>
          </a:p>
          <a:p>
            <a:pPr eaLnBrk="1" hangingPunct="1">
              <a:lnSpc>
                <a:spcPct val="90000"/>
              </a:lnSpc>
            </a:pPr>
            <a:r>
              <a:rPr lang="en-GB" sz="2400">
                <a:latin typeface="Calibri" charset="0"/>
              </a:rPr>
              <a:t>Permanent disturbance of ADH secretion </a:t>
            </a:r>
            <a:r>
              <a:rPr lang="en-GB" sz="2400">
                <a:latin typeface="Times New Roman" charset="0"/>
              </a:rPr>
              <a:t>–</a:t>
            </a:r>
            <a:r>
              <a:rPr lang="en-GB" sz="2400">
                <a:latin typeface="Calibri" charset="0"/>
              </a:rPr>
              <a:t>direct damage to neuro hypophyseal unit</a:t>
            </a:r>
          </a:p>
          <a:p>
            <a:pPr eaLnBrk="1" hangingPunct="1">
              <a:lnSpc>
                <a:spcPct val="90000"/>
              </a:lnSpc>
            </a:pPr>
            <a:endParaRPr lang="en-GB" sz="2400">
              <a:latin typeface="Tahoma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533400"/>
            <a:ext cx="7772400" cy="5943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GB" sz="4400" b="1">
                <a:latin typeface="Calibri" charset="0"/>
              </a:rPr>
              <a:t>Types of presentation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GB" sz="2800">
              <a:latin typeface="Calibri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2000">
                <a:latin typeface="Tahoma" charset="0"/>
              </a:rPr>
              <a:t>Transient polyuria starting 1‐3 days after surgery and lasting for 1‐7 days ; local edema and traction on pituitary stalk</a:t>
            </a:r>
          </a:p>
          <a:p>
            <a:pPr eaLnBrk="1" hangingPunct="1">
              <a:lnSpc>
                <a:spcPct val="90000"/>
              </a:lnSpc>
            </a:pPr>
            <a:endParaRPr lang="en-GB" sz="200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2000">
                <a:latin typeface="Tahoma" charset="0"/>
              </a:rPr>
              <a:t>Triphasic response</a:t>
            </a:r>
            <a:endParaRPr lang="en-US" sz="2000">
              <a:latin typeface="Tahoma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Tahoma" charset="0"/>
                <a:cs typeface="Times New Roman" charset="0"/>
              </a:rPr>
              <a:t>polyuria beginning 1‐2 days after surgery lasting for 4‐5 days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Tahoma" charset="0"/>
                <a:cs typeface="Times New Roman" charset="0"/>
              </a:rPr>
              <a:t>normalization of urine output /  SIADH like water retention 4‐5 days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>
                <a:latin typeface="Tahoma" charset="0"/>
                <a:cs typeface="Times New Roman" charset="0"/>
              </a:rPr>
              <a:t>return of polyuria</a:t>
            </a:r>
            <a:endParaRPr lang="en-US" sz="2000">
              <a:latin typeface="Tahoma" charset="0"/>
              <a:cs typeface="Times New Roman" charset="0"/>
            </a:endParaRPr>
          </a:p>
          <a:p>
            <a:pPr eaLnBrk="1" hangingPunct="1">
              <a:lnSpc>
                <a:spcPct val="90000"/>
              </a:lnSpc>
            </a:pPr>
            <a:endParaRPr lang="en-GB" sz="200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2000">
                <a:latin typeface="Tahoma" charset="0"/>
              </a:rPr>
              <a:t>Transient polyuria begining immediate post op</a:t>
            </a:r>
          </a:p>
          <a:p>
            <a:pPr eaLnBrk="1" hangingPunct="1">
              <a:lnSpc>
                <a:spcPct val="90000"/>
              </a:lnSpc>
            </a:pPr>
            <a:endParaRPr lang="en-GB" sz="200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2000">
                <a:latin typeface="Tahoma" charset="0"/>
              </a:rPr>
              <a:t>Permanent polyuria beginning immediate post op and continuing without any interphase </a:t>
            </a:r>
          </a:p>
          <a:p>
            <a:pPr eaLnBrk="1" hangingPunct="1">
              <a:lnSpc>
                <a:spcPct val="90000"/>
              </a:lnSpc>
            </a:pPr>
            <a:endParaRPr lang="en-GB" sz="2000">
              <a:latin typeface="Tahoma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GB">
                <a:latin typeface="Calibri" charset="0"/>
              </a:rPr>
              <a:t>DIAGNOSIS</a:t>
            </a:r>
            <a:r>
              <a:rPr lang="en-US">
                <a:latin typeface="Calibri" charset="0"/>
              </a:rPr>
              <a:t>:</a:t>
            </a:r>
            <a:endParaRPr lang="en-GB">
              <a:latin typeface="Calibri" charset="0"/>
            </a:endParaRPr>
          </a:p>
          <a:p>
            <a:pPr eaLnBrk="1" hangingPunct="1"/>
            <a:r>
              <a:rPr lang="en-GB" sz="2400">
                <a:latin typeface="Calibri" charset="0"/>
              </a:rPr>
              <a:t>Urine output &gt;250ml/hr (&gt;3ml/kg/hr in pediatric patients )</a:t>
            </a:r>
          </a:p>
          <a:p>
            <a:pPr eaLnBrk="1" hangingPunct="1"/>
            <a:r>
              <a:rPr lang="en-GB" sz="2400">
                <a:latin typeface="Calibri" charset="0"/>
              </a:rPr>
              <a:t>Urinary s.g. &lt;1004</a:t>
            </a:r>
          </a:p>
          <a:p>
            <a:pPr eaLnBrk="1" hangingPunct="1"/>
            <a:r>
              <a:rPr lang="en-GB" sz="2400">
                <a:latin typeface="Calibri" charset="0"/>
              </a:rPr>
              <a:t>Urinary osmolality &lt;200mosm/kg</a:t>
            </a:r>
          </a:p>
          <a:p>
            <a:pPr eaLnBrk="1" hangingPunct="1"/>
            <a:r>
              <a:rPr lang="en-GB" sz="2400">
                <a:latin typeface="Calibri" charset="0"/>
              </a:rPr>
              <a:t>Normal or above normal serum sodium level</a:t>
            </a:r>
          </a:p>
          <a:p>
            <a:pPr eaLnBrk="1" hangingPunct="1"/>
            <a:r>
              <a:rPr lang="en-GB" sz="2400">
                <a:latin typeface="Calibri" charset="0"/>
              </a:rPr>
              <a:t>Normal adrenal function</a:t>
            </a:r>
          </a:p>
          <a:p>
            <a:pPr eaLnBrk="1" hangingPunct="1"/>
            <a:endParaRPr lang="en-GB">
              <a:latin typeface="Tahoma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838200"/>
            <a:ext cx="77724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GB" sz="2400">
                <a:latin typeface="Calibri" charset="0"/>
              </a:rPr>
              <a:t>Depends on : </a:t>
            </a:r>
            <a:endParaRPr lang="en-US" sz="2400"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sz="2400">
                <a:latin typeface="Calibri" charset="0"/>
              </a:rPr>
              <a:t>pts clinical status</a:t>
            </a:r>
          </a:p>
          <a:p>
            <a:pPr eaLnBrk="1" hangingPunct="1">
              <a:lnSpc>
                <a:spcPct val="80000"/>
              </a:lnSpc>
            </a:pPr>
            <a:r>
              <a:rPr lang="en-GB" sz="2400">
                <a:latin typeface="Calibri" charset="0"/>
              </a:rPr>
              <a:t>urine volume</a:t>
            </a:r>
            <a:endParaRPr lang="en-US" sz="2400"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>
                <a:latin typeface="Calibri" charset="0"/>
              </a:rPr>
              <a:t>Concentration of serum electrolytes</a:t>
            </a:r>
            <a:endParaRPr lang="en-GB" sz="2400">
              <a:latin typeface="Calibri" charset="0"/>
            </a:endParaRPr>
          </a:p>
          <a:p>
            <a:pPr eaLnBrk="1" hangingPunct="1">
              <a:lnSpc>
                <a:spcPct val="80000"/>
              </a:lnSpc>
              <a:spcBef>
                <a:spcPts val="13"/>
              </a:spcBef>
            </a:pPr>
            <a:r>
              <a:rPr lang="en-GB" sz="2400">
                <a:latin typeface="Calibri" charset="0"/>
              </a:rPr>
              <a:t>Creatinine</a:t>
            </a:r>
          </a:p>
          <a:p>
            <a:pPr eaLnBrk="1" hangingPunct="1">
              <a:lnSpc>
                <a:spcPct val="80000"/>
              </a:lnSpc>
              <a:spcBef>
                <a:spcPts val="13"/>
              </a:spcBef>
            </a:pPr>
            <a:endParaRPr lang="en-GB" sz="2400">
              <a:latin typeface="Calibri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GB" sz="2400">
                <a:latin typeface="Calibri" charset="0"/>
              </a:rPr>
              <a:t>If alert, with intact thirst, mild DI,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GB" sz="2400">
                <a:latin typeface="Calibri" charset="0"/>
                <a:cs typeface="Times New Roman" charset="0"/>
              </a:rPr>
              <a:t>pt can self regulate water intake</a:t>
            </a:r>
          </a:p>
          <a:p>
            <a:pPr lvl="1" eaLnBrk="1" hangingPunct="1">
              <a:lnSpc>
                <a:spcPct val="80000"/>
              </a:lnSpc>
              <a:spcBef>
                <a:spcPts val="13"/>
              </a:spcBef>
              <a:buFont typeface="Wingdings" charset="0"/>
              <a:buNone/>
            </a:pPr>
            <a:r>
              <a:rPr lang="en-GB" sz="2400">
                <a:latin typeface="Calibri" charset="0"/>
                <a:cs typeface="Times New Roman" charset="0"/>
              </a:rPr>
              <a:t>DDAVP </a:t>
            </a:r>
            <a:r>
              <a:rPr lang="en-GB" sz="2400">
                <a:latin typeface="Times New Roman" charset="0"/>
                <a:cs typeface="Times New Roman" charset="0"/>
              </a:rPr>
              <a:t>–</a:t>
            </a:r>
            <a:r>
              <a:rPr lang="en-GB" sz="2400">
                <a:latin typeface="Calibri" charset="0"/>
                <a:cs typeface="Times New Roman" charset="0"/>
              </a:rPr>
              <a:t>nasal spray 2.5micro gm BD</a:t>
            </a:r>
          </a:p>
          <a:p>
            <a:pPr lvl="1" eaLnBrk="1" hangingPunct="1">
              <a:lnSpc>
                <a:spcPct val="80000"/>
              </a:lnSpc>
              <a:spcBef>
                <a:spcPts val="13"/>
              </a:spcBef>
              <a:buFont typeface="Wingdings" charset="0"/>
              <a:buNone/>
            </a:pPr>
            <a:endParaRPr lang="en-GB" sz="2400">
              <a:latin typeface="Calibri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GB" sz="2400">
                <a:latin typeface="Calibri" charset="0"/>
              </a:rPr>
              <a:t>If thirst mechanism is impaired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GB" sz="2400">
                <a:latin typeface="Calibri" charset="0"/>
                <a:cs typeface="Times New Roman" charset="0"/>
              </a:rPr>
              <a:t>‐meticulous I/o records</a:t>
            </a:r>
          </a:p>
          <a:p>
            <a:pPr lvl="1" eaLnBrk="1" hangingPunct="1">
              <a:lnSpc>
                <a:spcPct val="80000"/>
              </a:lnSpc>
              <a:spcBef>
                <a:spcPts val="13"/>
              </a:spcBef>
              <a:buFont typeface="Wingdings" charset="0"/>
              <a:buNone/>
            </a:pPr>
            <a:r>
              <a:rPr lang="en-GB" sz="2400">
                <a:latin typeface="Calibri" charset="0"/>
                <a:cs typeface="Times New Roman" charset="0"/>
              </a:rPr>
              <a:t>‐daily wt measurement</a:t>
            </a:r>
          </a:p>
          <a:p>
            <a:pPr lvl="1" eaLnBrk="1" hangingPunct="1">
              <a:lnSpc>
                <a:spcPct val="80000"/>
              </a:lnSpc>
              <a:spcBef>
                <a:spcPts val="13"/>
              </a:spcBef>
              <a:buFont typeface="Wingdings" charset="0"/>
              <a:buNone/>
            </a:pPr>
            <a:r>
              <a:rPr lang="en-GB" sz="2400">
                <a:latin typeface="Calibri" charset="0"/>
                <a:cs typeface="Times New Roman" charset="0"/>
              </a:rPr>
              <a:t>‐frequent electrolytes , urea , hematocrit</a:t>
            </a:r>
          </a:p>
          <a:p>
            <a:pPr lvl="1" eaLnBrk="1" hangingPunct="1">
              <a:lnSpc>
                <a:spcPct val="80000"/>
              </a:lnSpc>
              <a:spcBef>
                <a:spcPts val="13"/>
              </a:spcBef>
              <a:buFont typeface="Wingdings" charset="0"/>
              <a:buNone/>
            </a:pPr>
            <a:r>
              <a:rPr lang="en-GB" sz="2400">
                <a:latin typeface="Calibri" charset="0"/>
                <a:cs typeface="Times New Roman" charset="0"/>
              </a:rPr>
              <a:t>‐supplementation of free water</a:t>
            </a:r>
          </a:p>
          <a:p>
            <a:pPr lvl="1" eaLnBrk="1" hangingPunct="1">
              <a:lnSpc>
                <a:spcPct val="80000"/>
              </a:lnSpc>
              <a:spcBef>
                <a:spcPts val="13"/>
              </a:spcBef>
              <a:buFont typeface="Wingdings" charset="0"/>
              <a:buNone/>
            </a:pPr>
            <a:r>
              <a:rPr lang="en-GB" sz="2400">
                <a:latin typeface="Calibri" charset="0"/>
                <a:cs typeface="Times New Roman" charset="0"/>
              </a:rPr>
              <a:t>‐vasopressin analogues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Calibri" charset="0"/>
              </a:rPr>
              <a:t>If consciousness is impaired</a:t>
            </a:r>
          </a:p>
          <a:p>
            <a:pPr lvl="1" eaLnBrk="1" hangingPunct="1">
              <a:buFont typeface="Wingdings" charset="0"/>
              <a:buNone/>
            </a:pPr>
            <a:r>
              <a:rPr lang="en-GB">
                <a:latin typeface="Calibri" charset="0"/>
                <a:cs typeface="Times New Roman" charset="0"/>
              </a:rPr>
              <a:t>‐hrly I/o, urinary specific gravity </a:t>
            </a:r>
          </a:p>
          <a:p>
            <a:pPr lvl="1" eaLnBrk="1" hangingPunct="1">
              <a:spcBef>
                <a:spcPts val="13"/>
              </a:spcBef>
              <a:buFont typeface="Wingdings" charset="0"/>
              <a:buNone/>
            </a:pPr>
            <a:r>
              <a:rPr lang="en-GB">
                <a:latin typeface="Calibri" charset="0"/>
                <a:cs typeface="Times New Roman" charset="0"/>
              </a:rPr>
              <a:t>‐4 hrly electrolytes</a:t>
            </a:r>
          </a:p>
          <a:p>
            <a:pPr lvl="1" eaLnBrk="1" hangingPunct="1">
              <a:spcBef>
                <a:spcPts val="13"/>
              </a:spcBef>
              <a:buFont typeface="Wingdings" charset="0"/>
              <a:buNone/>
            </a:pPr>
            <a:r>
              <a:rPr lang="en-GB">
                <a:latin typeface="Calibri" charset="0"/>
                <a:cs typeface="Times New Roman" charset="0"/>
              </a:rPr>
              <a:t>‐parenteral fluids</a:t>
            </a:r>
            <a:endParaRPr lang="en-US">
              <a:latin typeface="Calibri" charset="0"/>
              <a:cs typeface="Times New Roman" charset="0"/>
            </a:endParaRPr>
          </a:p>
          <a:p>
            <a:pPr lvl="1" eaLnBrk="1" hangingPunct="1">
              <a:spcBef>
                <a:spcPts val="13"/>
              </a:spcBef>
              <a:buFont typeface="Wingdings" charset="0"/>
              <a:buNone/>
            </a:pPr>
            <a:r>
              <a:rPr lang="en-GB">
                <a:latin typeface="Calibri" charset="0"/>
                <a:cs typeface="Times New Roman" charset="0"/>
              </a:rPr>
              <a:t>‐titrated</a:t>
            </a:r>
            <a:r>
              <a:rPr lang="en-US">
                <a:latin typeface="Calibri" charset="0"/>
                <a:cs typeface="Times New Roman" charset="0"/>
              </a:rPr>
              <a:t> </a:t>
            </a:r>
            <a:r>
              <a:rPr lang="en-GB">
                <a:latin typeface="Calibri" charset="0"/>
                <a:cs typeface="Times New Roman" charset="0"/>
              </a:rPr>
              <a:t>dosages of</a:t>
            </a:r>
            <a:r>
              <a:rPr lang="en-US">
                <a:latin typeface="Calibri" charset="0"/>
                <a:cs typeface="Times New Roman" charset="0"/>
              </a:rPr>
              <a:t> d</a:t>
            </a:r>
            <a:r>
              <a:rPr lang="en-GB">
                <a:latin typeface="Calibri" charset="0"/>
                <a:cs typeface="Times New Roman" charset="0"/>
              </a:rPr>
              <a:t>esmopressin‐2‐4microgm IV/SC in 2 divided doses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solidFill>
                  <a:schemeClr val="tx1"/>
                </a:solidFill>
                <a:latin typeface="Calibri" charset="0"/>
              </a:rPr>
              <a:t>Chronic DI</a:t>
            </a:r>
          </a:p>
        </p:txBody>
      </p:sp>
      <p:sp>
        <p:nvSpPr>
          <p:cNvPr id="11264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>
                <a:latin typeface="Calibri" charset="0"/>
              </a:rPr>
              <a:t>Rare in c/o trans sphenoidal surgery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Calibri" charset="0"/>
                <a:cs typeface="Arial" charset="0"/>
              </a:rPr>
              <a:t>Treatment of choice is DDAVP</a:t>
            </a:r>
            <a:endParaRPr lang="en-US">
              <a:latin typeface="Calibri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>
                <a:latin typeface="Calibri" charset="0"/>
                <a:cs typeface="Arial" charset="0"/>
              </a:rPr>
              <a:t>Other drugs :</a:t>
            </a:r>
            <a:endParaRPr lang="en-US">
              <a:latin typeface="Calibri" charset="0"/>
            </a:endParaRPr>
          </a:p>
          <a:p>
            <a:pPr lvl="1" eaLnBrk="1" hangingPunct="1">
              <a:buFont typeface="Wingdings" charset="0"/>
              <a:buNone/>
            </a:pPr>
            <a:r>
              <a:rPr lang="en-US">
                <a:latin typeface="Calibri" charset="0"/>
                <a:cs typeface="Times New Roman" charset="0"/>
              </a:rPr>
              <a:t>clofibrate 500mg 2‐4 times/d</a:t>
            </a:r>
          </a:p>
          <a:p>
            <a:pPr lvl="1" eaLnBrk="1" hangingPunct="1">
              <a:buFont typeface="Wingdings" charset="0"/>
              <a:buNone/>
            </a:pPr>
            <a:r>
              <a:rPr lang="en-US">
                <a:latin typeface="Calibri" charset="0"/>
                <a:cs typeface="Times New Roman" charset="0"/>
              </a:rPr>
              <a:t>chlorpropamide </a:t>
            </a:r>
            <a:r>
              <a:rPr lang="en-US">
                <a:latin typeface="Times New Roman" charset="0"/>
                <a:cs typeface="Times New Roman" charset="0"/>
              </a:rPr>
              <a:t>–</a:t>
            </a:r>
            <a:r>
              <a:rPr lang="en-US">
                <a:latin typeface="Calibri" charset="0"/>
                <a:cs typeface="Times New Roman" charset="0"/>
              </a:rPr>
              <a:t>50‐500 mg/day</a:t>
            </a:r>
          </a:p>
          <a:p>
            <a:pPr lvl="1" eaLnBrk="1" hangingPunct="1">
              <a:buFont typeface="Wingdings" charset="0"/>
              <a:buNone/>
            </a:pPr>
            <a:r>
              <a:rPr lang="en-US">
                <a:latin typeface="Calibri" charset="0"/>
                <a:cs typeface="Times New Roman" charset="0"/>
              </a:rPr>
              <a:t>carbamazepine 400‐600mg/day</a:t>
            </a:r>
            <a:r>
              <a:rPr lang="en-GB">
                <a:latin typeface="Calibri" charset="0"/>
                <a:cs typeface="Times New Roman" charset="0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Tahoma" charset="0"/>
              </a:rPr>
              <a:t>Corticotroph adenomas</a:t>
            </a:r>
            <a:r>
              <a:rPr lang="en-US">
                <a:latin typeface="Tahoma" charset="0"/>
              </a:rPr>
              <a:t> </a:t>
            </a:r>
          </a:p>
        </p:txBody>
      </p:sp>
      <p:sp>
        <p:nvSpPr>
          <p:cNvPr id="2253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>
              <a:buFont typeface="Wingdings" charset="0"/>
              <a:buNone/>
            </a:pPr>
            <a:r>
              <a:rPr lang="en-US">
                <a:latin typeface="Tahoma" charset="0"/>
              </a:rPr>
              <a:t> Laboratory Evaluation</a:t>
            </a:r>
          </a:p>
          <a:p>
            <a:pPr marL="990600" lvl="1" indent="-533400" eaLnBrk="1" hangingPunct="1">
              <a:buFont typeface="Wingdings" charset="0"/>
              <a:buAutoNum type="arabicPeriod"/>
            </a:pPr>
            <a:r>
              <a:rPr lang="en-US">
                <a:latin typeface="Tahoma" charset="0"/>
                <a:cs typeface="Times New Roman" charset="0"/>
              </a:rPr>
              <a:t>Establishing hypercortisolism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>
                <a:latin typeface="Tahoma" charset="0"/>
                <a:cs typeface="Times New Roman" charset="0"/>
              </a:rPr>
              <a:t>Distinguishing ACTH- dependent from ACTH independent causes of hypercortisolism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>
                <a:latin typeface="Tahoma" charset="0"/>
                <a:cs typeface="Times New Roman" charset="0"/>
              </a:rPr>
              <a:t>Differentiating Cushing</a:t>
            </a:r>
            <a:r>
              <a:rPr lang="en-US">
                <a:latin typeface="Times New Roman" charset="0"/>
                <a:cs typeface="Times New Roman" charset="0"/>
              </a:rPr>
              <a:t>’</a:t>
            </a:r>
            <a:r>
              <a:rPr lang="en-US" altLang="ja-JP">
                <a:latin typeface="Tahoma" charset="0"/>
                <a:ea typeface="ＭＳ Ｐゴシック" charset="0"/>
                <a:cs typeface="ＭＳ Ｐゴシック" charset="0"/>
              </a:rPr>
              <a:t>s disease from ectopic states of ACTH excess</a:t>
            </a:r>
            <a:endParaRPr lang="en-US">
              <a:latin typeface="Tahoma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solidFill>
                  <a:schemeClr val="tx1"/>
                </a:solidFill>
                <a:latin typeface="Calibri" charset="0"/>
              </a:rPr>
              <a:t/>
            </a:r>
            <a:br>
              <a:rPr lang="en-GB">
                <a:solidFill>
                  <a:schemeClr val="tx1"/>
                </a:solidFill>
                <a:latin typeface="Calibri" charset="0"/>
              </a:rPr>
            </a:br>
            <a:r>
              <a:rPr lang="en-GB">
                <a:solidFill>
                  <a:schemeClr val="tx1"/>
                </a:solidFill>
                <a:latin typeface="Calibri" charset="0"/>
              </a:rPr>
              <a:t>SIADH</a:t>
            </a:r>
          </a:p>
        </p:txBody>
      </p:sp>
      <p:sp>
        <p:nvSpPr>
          <p:cNvPr id="11469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Calibri" charset="0"/>
              </a:rPr>
              <a:t>Less common</a:t>
            </a:r>
          </a:p>
          <a:p>
            <a:pPr eaLnBrk="1" hangingPunct="1"/>
            <a:r>
              <a:rPr lang="en-GB">
                <a:latin typeface="Calibri" charset="0"/>
              </a:rPr>
              <a:t>Causes </a:t>
            </a:r>
            <a:r>
              <a:rPr lang="en-US">
                <a:latin typeface="Calibri" charset="0"/>
              </a:rPr>
              <a:t>:</a:t>
            </a:r>
          </a:p>
          <a:p>
            <a:pPr lvl="1" eaLnBrk="1" hangingPunct="1"/>
            <a:r>
              <a:rPr lang="en-GB">
                <a:latin typeface="Calibri" charset="0"/>
                <a:cs typeface="Times New Roman" charset="0"/>
              </a:rPr>
              <a:t>preop medications</a:t>
            </a:r>
          </a:p>
          <a:p>
            <a:pPr lvl="1" eaLnBrk="1" hangingPunct="1"/>
            <a:r>
              <a:rPr lang="en-US">
                <a:latin typeface="Calibri" charset="0"/>
                <a:cs typeface="Times New Roman" charset="0"/>
              </a:rPr>
              <a:t>anaesthetic agents</a:t>
            </a:r>
          </a:p>
          <a:p>
            <a:pPr lvl="1" eaLnBrk="1" hangingPunct="1"/>
            <a:r>
              <a:rPr lang="en-US">
                <a:latin typeface="Calibri" charset="0"/>
                <a:cs typeface="Times New Roman" charset="0"/>
              </a:rPr>
              <a:t>surgical stress</a:t>
            </a:r>
          </a:p>
          <a:p>
            <a:pPr lvl="1" eaLnBrk="1" hangingPunct="1"/>
            <a:r>
              <a:rPr lang="en-US">
                <a:latin typeface="Calibri" charset="0"/>
                <a:cs typeface="Times New Roman" charset="0"/>
              </a:rPr>
              <a:t>surgical irritation of neurohypophyseal unit</a:t>
            </a:r>
            <a:endParaRPr lang="en-GB">
              <a:latin typeface="Calibri" charset="0"/>
              <a:cs typeface="Times New Roman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14400" y="8382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GB" sz="2800">
                <a:latin typeface="Calibri" charset="0"/>
              </a:rPr>
              <a:t>DIAGNOSTIC CRITERIA</a:t>
            </a:r>
          </a:p>
          <a:p>
            <a:pPr eaLnBrk="1" hangingPunct="1">
              <a:lnSpc>
                <a:spcPct val="90000"/>
              </a:lnSpc>
            </a:pPr>
            <a:r>
              <a:rPr lang="en-GB" sz="2800">
                <a:latin typeface="Calibri" charset="0"/>
              </a:rPr>
              <a:t>Hyponatremia</a:t>
            </a:r>
          </a:p>
          <a:p>
            <a:pPr eaLnBrk="1" hangingPunct="1">
              <a:lnSpc>
                <a:spcPct val="90000"/>
              </a:lnSpc>
            </a:pPr>
            <a:r>
              <a:rPr lang="en-GB" sz="2800">
                <a:latin typeface="Calibri" charset="0"/>
              </a:rPr>
              <a:t>Inappropriately concentrated urine</a:t>
            </a:r>
          </a:p>
          <a:p>
            <a:pPr eaLnBrk="1" hangingPunct="1">
              <a:lnSpc>
                <a:spcPct val="90000"/>
              </a:lnSpc>
            </a:pPr>
            <a:r>
              <a:rPr lang="en-GB" sz="2800">
                <a:latin typeface="Calibri" charset="0"/>
              </a:rPr>
              <a:t>No e/o renal /adrenal dysfunction</a:t>
            </a:r>
          </a:p>
          <a:p>
            <a:pPr eaLnBrk="1" hangingPunct="1">
              <a:lnSpc>
                <a:spcPct val="90000"/>
              </a:lnSpc>
            </a:pPr>
            <a:r>
              <a:rPr lang="en-GB" sz="2800">
                <a:latin typeface="Calibri" charset="0"/>
              </a:rPr>
              <a:t>Low serum osmolality</a:t>
            </a:r>
          </a:p>
          <a:p>
            <a:pPr eaLnBrk="1" hangingPunct="1">
              <a:lnSpc>
                <a:spcPct val="90000"/>
              </a:lnSpc>
            </a:pPr>
            <a:r>
              <a:rPr lang="en-GB" sz="2800">
                <a:latin typeface="Calibri" charset="0"/>
              </a:rPr>
              <a:t>No hypothyroidism</a:t>
            </a:r>
          </a:p>
          <a:p>
            <a:pPr eaLnBrk="1" hangingPunct="1">
              <a:lnSpc>
                <a:spcPct val="90000"/>
              </a:lnSpc>
            </a:pPr>
            <a:r>
              <a:rPr lang="en-GB" sz="2800">
                <a:latin typeface="Calibri" charset="0"/>
              </a:rPr>
              <a:t>No e/</a:t>
            </a:r>
            <a:r>
              <a:rPr lang="en-US" sz="2800">
                <a:latin typeface="Calibri" charset="0"/>
              </a:rPr>
              <a:t>o </a:t>
            </a:r>
            <a:r>
              <a:rPr lang="en-GB" sz="2800">
                <a:latin typeface="Calibri" charset="0"/>
              </a:rPr>
              <a:t>dehydration/overhydration (Water load test)</a:t>
            </a:r>
          </a:p>
          <a:p>
            <a:pPr eaLnBrk="1" hangingPunct="1">
              <a:lnSpc>
                <a:spcPct val="90000"/>
              </a:lnSpc>
            </a:pPr>
            <a:r>
              <a:rPr lang="en-GB" sz="2800">
                <a:latin typeface="Calibri" charset="0"/>
              </a:rPr>
              <a:t>Symptoms </a:t>
            </a:r>
            <a:r>
              <a:rPr lang="en-GB" sz="2800">
                <a:latin typeface="Times New Roman" charset="0"/>
              </a:rPr>
              <a:t>–</a:t>
            </a:r>
            <a:r>
              <a:rPr lang="en-GB" sz="2800">
                <a:latin typeface="Calibri" charset="0"/>
              </a:rPr>
              <a:t>of hyponatremia</a:t>
            </a:r>
          </a:p>
          <a:p>
            <a:pPr eaLnBrk="1" hangingPunct="1">
              <a:lnSpc>
                <a:spcPct val="90000"/>
              </a:lnSpc>
            </a:pPr>
            <a:endParaRPr lang="en-GB" sz="2800">
              <a:latin typeface="Tahoma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11480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GB" sz="2400">
                <a:latin typeface="Calibri" charset="0"/>
              </a:rPr>
              <a:t>TREATMENT</a:t>
            </a:r>
          </a:p>
          <a:p>
            <a:pPr eaLnBrk="1" hangingPunct="1">
              <a:buFont typeface="Wingdings" charset="0"/>
              <a:buNone/>
            </a:pPr>
            <a:r>
              <a:rPr lang="en-GB" sz="2400">
                <a:latin typeface="Calibri" charset="0"/>
              </a:rPr>
              <a:t>ACUTE SIADH : fluid restriction 0.5‐1.5 litres/day</a:t>
            </a:r>
          </a:p>
          <a:p>
            <a:pPr lvl="1" eaLnBrk="1" hangingPunct="1"/>
            <a:r>
              <a:rPr lang="en-GB" sz="2000">
                <a:latin typeface="Calibri" charset="0"/>
                <a:cs typeface="Times New Roman" charset="0"/>
              </a:rPr>
              <a:t>If sodium levels&lt;120meq/l </a:t>
            </a:r>
            <a:r>
              <a:rPr lang="en-GB" sz="2000">
                <a:latin typeface="Times New Roman" charset="0"/>
                <a:cs typeface="Times New Roman" charset="0"/>
              </a:rPr>
              <a:t>–</a:t>
            </a:r>
            <a:r>
              <a:rPr lang="en-GB" sz="2000">
                <a:latin typeface="Calibri" charset="0"/>
                <a:cs typeface="Times New Roman" charset="0"/>
              </a:rPr>
              <a:t>hypertonic saline+furosemide diuresis</a:t>
            </a:r>
          </a:p>
          <a:p>
            <a:pPr lvl="1" eaLnBrk="1" hangingPunct="1"/>
            <a:r>
              <a:rPr lang="en-GB" sz="2000">
                <a:latin typeface="Calibri" charset="0"/>
                <a:cs typeface="Times New Roman" charset="0"/>
              </a:rPr>
              <a:t>Correction rate of 0.5meq/hr</a:t>
            </a:r>
          </a:p>
          <a:p>
            <a:pPr eaLnBrk="1" hangingPunct="1">
              <a:buFont typeface="Wingdings" charset="0"/>
              <a:buNone/>
            </a:pPr>
            <a:r>
              <a:rPr lang="en-GB" sz="2400">
                <a:latin typeface="Calibri" charset="0"/>
              </a:rPr>
              <a:t>CHRONIC SIADH : </a:t>
            </a:r>
            <a:endParaRPr lang="en-US" sz="2400">
              <a:latin typeface="Calibri" charset="0"/>
            </a:endParaRPr>
          </a:p>
          <a:p>
            <a:pPr lvl="1" eaLnBrk="1" hangingPunct="1"/>
            <a:r>
              <a:rPr lang="en-GB" sz="1800">
                <a:latin typeface="Calibri" charset="0"/>
                <a:cs typeface="Times New Roman" charset="0"/>
              </a:rPr>
              <a:t>long term fluid restriction</a:t>
            </a:r>
          </a:p>
          <a:p>
            <a:pPr lvl="1" eaLnBrk="1" hangingPunct="1"/>
            <a:r>
              <a:rPr lang="en-US" sz="1800">
                <a:latin typeface="Times New Roman" charset="0"/>
                <a:cs typeface="Times New Roman" charset="0"/>
              </a:rPr>
              <a:t> </a:t>
            </a:r>
            <a:r>
              <a:rPr lang="en-GB" sz="1800">
                <a:latin typeface="Calibri" charset="0"/>
                <a:cs typeface="Times New Roman" charset="0"/>
              </a:rPr>
              <a:t>demeclocycline 150-300mg q 6hrs</a:t>
            </a:r>
          </a:p>
          <a:p>
            <a:pPr lvl="1" eaLnBrk="1" hangingPunct="1"/>
            <a:r>
              <a:rPr lang="en-US" sz="1800">
                <a:latin typeface="Times New Roman" charset="0"/>
                <a:cs typeface="Times New Roman" charset="0"/>
              </a:rPr>
              <a:t> </a:t>
            </a:r>
            <a:r>
              <a:rPr lang="en-GB" sz="1800">
                <a:latin typeface="Calibri" charset="0"/>
                <a:cs typeface="Times New Roman" charset="0"/>
              </a:rPr>
              <a:t>furosemide 40 mg OD</a:t>
            </a:r>
          </a:p>
          <a:p>
            <a:pPr lvl="1" eaLnBrk="1" hangingPunct="1"/>
            <a:r>
              <a:rPr lang="en-US" sz="1800">
                <a:latin typeface="Times New Roman" charset="0"/>
                <a:cs typeface="Times New Roman" charset="0"/>
              </a:rPr>
              <a:t> </a:t>
            </a:r>
            <a:r>
              <a:rPr lang="en-GB" sz="1800">
                <a:latin typeface="Calibri" charset="0"/>
                <a:cs typeface="Times New Roman" charset="0"/>
              </a:rPr>
              <a:t>lithium</a:t>
            </a:r>
          </a:p>
          <a:p>
            <a:pPr lvl="1" eaLnBrk="1" hangingPunct="1"/>
            <a:r>
              <a:rPr lang="en-US" sz="1800">
                <a:latin typeface="Times New Roman" charset="0"/>
                <a:cs typeface="Times New Roman" charset="0"/>
              </a:rPr>
              <a:t> </a:t>
            </a:r>
            <a:r>
              <a:rPr lang="en-GB" sz="1800">
                <a:latin typeface="Calibri" charset="0"/>
                <a:cs typeface="Times New Roman" charset="0"/>
              </a:rPr>
              <a:t>phenytoin</a:t>
            </a:r>
          </a:p>
          <a:p>
            <a:pPr eaLnBrk="1" hangingPunct="1">
              <a:buFont typeface="Wingdings" charset="0"/>
              <a:buNone/>
            </a:pPr>
            <a:endParaRPr lang="en-GB" sz="2000">
              <a:latin typeface="Calibri" charset="0"/>
            </a:endParaRPr>
          </a:p>
          <a:p>
            <a:pPr eaLnBrk="1" hangingPunct="1"/>
            <a:endParaRPr lang="en-GB" sz="2400">
              <a:latin typeface="Tahoma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114800"/>
          </a:xfrm>
        </p:spPr>
        <p:txBody>
          <a:bodyPr/>
          <a:lstStyle/>
          <a:p>
            <a:pPr algn="ctr" eaLnBrk="1" hangingPunct="1">
              <a:buFont typeface="Wingdings" charset="0"/>
              <a:buNone/>
            </a:pPr>
            <a:endParaRPr lang="en-US" sz="5300">
              <a:latin typeface="Tahoma" charset="0"/>
            </a:endParaRPr>
          </a:p>
          <a:p>
            <a:pPr algn="ctr" eaLnBrk="1" hangingPunct="1">
              <a:buFont typeface="Wingdings" charset="0"/>
              <a:buNone/>
            </a:pPr>
            <a:r>
              <a:rPr lang="en-US" sz="5300">
                <a:latin typeface="Tahoma" charset="0"/>
              </a:rPr>
              <a:t>THANK YOU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ahoma" charset="0"/>
              </a:rPr>
              <a:t>Establishing hypercortisolism</a:t>
            </a:r>
            <a:endParaRPr lang="en-GB" sz="4000">
              <a:latin typeface="Tahoma" charset="0"/>
            </a:endParaRPr>
          </a:p>
        </p:txBody>
      </p:sp>
      <p:sp>
        <p:nvSpPr>
          <p:cNvPr id="2457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lnSpc>
                <a:spcPct val="80000"/>
              </a:lnSpc>
              <a:buFont typeface="Wingdings" charset="0"/>
              <a:buNone/>
            </a:pPr>
            <a:endParaRPr lang="en-US" sz="2000" b="1">
              <a:latin typeface="Tahoma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>
                <a:latin typeface="Tahoma" charset="0"/>
              </a:rPr>
              <a:t>Urinary free cortisol</a:t>
            </a:r>
            <a:endParaRPr lang="en-US" sz="2000">
              <a:latin typeface="Tahoma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latin typeface="Tahoma" charset="0"/>
                <a:cs typeface="Times New Roman" charset="0"/>
              </a:rPr>
              <a:t>Sensitivity 45</a:t>
            </a:r>
            <a:r>
              <a:rPr lang="en-US" sz="1800">
                <a:latin typeface="Times New Roman" charset="0"/>
                <a:cs typeface="Times New Roman" charset="0"/>
              </a:rPr>
              <a:t>–</a:t>
            </a:r>
            <a:r>
              <a:rPr lang="en-US" sz="1800">
                <a:latin typeface="Tahoma" charset="0"/>
                <a:cs typeface="Times New Roman" charset="0"/>
              </a:rPr>
              <a:t>71%,100% specificity</a:t>
            </a:r>
          </a:p>
          <a:p>
            <a:pPr lvl="1" eaLnBrk="1" hangingPunct="1">
              <a:lnSpc>
                <a:spcPct val="80000"/>
              </a:lnSpc>
            </a:pPr>
            <a:endParaRPr lang="en-US" sz="1800">
              <a:latin typeface="Tahoma" charset="0"/>
              <a:cs typeface="Times New Roman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>
                <a:latin typeface="Tahoma" charset="0"/>
              </a:rPr>
              <a:t>Overnight dexamethasone suppression test or Low dose dexamethasone suppression test </a:t>
            </a:r>
            <a:r>
              <a:rPr lang="en-US" sz="2000">
                <a:latin typeface="Tahoma" charset="0"/>
              </a:rPr>
              <a:t>(Liddle test)</a:t>
            </a:r>
            <a:endParaRPr lang="en-US" sz="2400">
              <a:latin typeface="Tahoma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latin typeface="Tahoma" charset="0"/>
                <a:cs typeface="Times New Roman" charset="0"/>
              </a:rPr>
              <a:t>(0.5mg qid 48 hrs)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latin typeface="Tahoma" charset="0"/>
                <a:cs typeface="Times New Roman" charset="0"/>
              </a:rPr>
              <a:t>Cut off for serum cortisol &lt; 1.8 mcg/dl (≤50 nmol/l).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latin typeface="Tahoma" charset="0"/>
                <a:cs typeface="Times New Roman" charset="0"/>
              </a:rPr>
              <a:t>Sensitivity 95 % and specificity</a:t>
            </a:r>
            <a:r>
              <a:rPr lang="en-US" sz="2000">
                <a:latin typeface="Tahoma" charset="0"/>
                <a:cs typeface="Times New Roman" charset="0"/>
              </a:rPr>
              <a:t> 88%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latin typeface="Tahoma" charset="0"/>
                <a:cs typeface="Times New Roman" charset="0"/>
              </a:rPr>
              <a:t>Cushing</a:t>
            </a:r>
            <a:r>
              <a:rPr lang="en-US" sz="1800">
                <a:latin typeface="Times New Roman" charset="0"/>
                <a:cs typeface="Times New Roman" charset="0"/>
              </a:rPr>
              <a:t>’</a:t>
            </a:r>
            <a:r>
              <a:rPr lang="en-US" altLang="ja-JP" sz="1800">
                <a:latin typeface="Tahoma" charset="0"/>
                <a:ea typeface="ＭＳ Ｐゴシック" charset="0"/>
                <a:cs typeface="ＭＳ Ｐゴシック" charset="0"/>
              </a:rPr>
              <a:t>s syndrome usually have levels &gt;275 nmol/L (10 μg/dL)</a:t>
            </a:r>
            <a:endParaRPr lang="en-US" altLang="ja-JP" sz="2000">
              <a:latin typeface="Tahoma" charset="0"/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1800">
              <a:latin typeface="Tahoma" charset="0"/>
              <a:cs typeface="Times New Roman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>
                <a:latin typeface="Tahoma" charset="0"/>
              </a:rPr>
              <a:t>Nocturnal Salivary Cortisol</a:t>
            </a:r>
          </a:p>
          <a:p>
            <a:pPr marL="609600" indent="-609600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400">
                <a:latin typeface="Tahoma" charset="0"/>
              </a:rPr>
              <a:t>     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838200"/>
            <a:ext cx="7772400" cy="411480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>
                <a:latin typeface="Tahoma" charset="0"/>
              </a:rPr>
              <a:t>Nocturnal Salivary Cortisol:</a:t>
            </a:r>
          </a:p>
          <a:p>
            <a:pPr eaLnBrk="1" hangingPunct="1">
              <a:buFont typeface="Wingdings" charset="0"/>
              <a:buNone/>
            </a:pPr>
            <a:endParaRPr lang="en-US">
              <a:latin typeface="Tahoma" charset="0"/>
            </a:endParaRPr>
          </a:p>
          <a:p>
            <a:pPr eaLnBrk="1" hangingPunct="1"/>
            <a:r>
              <a:rPr lang="en-US">
                <a:latin typeface="Tahoma" charset="0"/>
              </a:rPr>
              <a:t>93% sensitivity,100% specificity.</a:t>
            </a:r>
          </a:p>
          <a:p>
            <a:pPr eaLnBrk="1" hangingPunct="1"/>
            <a:endParaRPr lang="en-US">
              <a:latin typeface="Tahoma" charset="0"/>
            </a:endParaRPr>
          </a:p>
          <a:p>
            <a:pPr eaLnBrk="1" hangingPunct="1"/>
            <a:r>
              <a:rPr lang="en-US">
                <a:latin typeface="Tahoma" charset="0"/>
              </a:rPr>
              <a:t>levels  &lt; 4.0 nmol/l, the diagnosis of significant Cushing</a:t>
            </a:r>
            <a:r>
              <a:rPr lang="en-US">
                <a:latin typeface="Times New Roman" charset="0"/>
              </a:rPr>
              <a:t>’</a:t>
            </a:r>
            <a:r>
              <a:rPr lang="en-US" altLang="ja-JP">
                <a:latin typeface="Tahoma" charset="0"/>
              </a:rPr>
              <a:t>s syndrome is unlikely</a:t>
            </a:r>
          </a:p>
          <a:p>
            <a:pPr eaLnBrk="1" hangingPunct="1"/>
            <a:endParaRPr lang="en-US">
              <a:latin typeface="Tahoma" charset="0"/>
            </a:endParaRPr>
          </a:p>
          <a:p>
            <a:pPr eaLnBrk="1" hangingPunct="1"/>
            <a:r>
              <a:rPr lang="en-US">
                <a:latin typeface="Tahoma" charset="0"/>
              </a:rPr>
              <a:t>7</a:t>
            </a:r>
            <a:r>
              <a:rPr lang="en-US">
                <a:latin typeface="Times New Roman" charset="0"/>
              </a:rPr>
              <a:t>–</a:t>
            </a:r>
            <a:r>
              <a:rPr lang="en-US">
                <a:latin typeface="Tahoma" charset="0"/>
              </a:rPr>
              <a:t>8 nmol/l are abnormal</a:t>
            </a:r>
            <a:endParaRPr lang="en-US" b="1" i="1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228600"/>
            <a:ext cx="7772400" cy="1371600"/>
          </a:xfrm>
        </p:spPr>
        <p:txBody>
          <a:bodyPr/>
          <a:lstStyle/>
          <a:p>
            <a:pPr eaLnBrk="1" hangingPunct="1"/>
            <a:r>
              <a:rPr lang="en-US" sz="4000">
                <a:latin typeface="Tahoma" charset="0"/>
              </a:rPr>
              <a:t>Establishing</a:t>
            </a:r>
            <a:br>
              <a:rPr lang="en-US" sz="4000">
                <a:latin typeface="Tahoma" charset="0"/>
              </a:rPr>
            </a:br>
            <a:r>
              <a:rPr lang="en-US" sz="4000">
                <a:latin typeface="Tahoma" charset="0"/>
              </a:rPr>
              <a:t>ACTH Dependency</a:t>
            </a:r>
          </a:p>
        </p:txBody>
      </p:sp>
      <p:sp>
        <p:nvSpPr>
          <p:cNvPr id="348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752600"/>
            <a:ext cx="7772400" cy="4648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dirty="0" smtClean="0">
                <a:ea typeface="Times New Roman" charset="0"/>
              </a:rPr>
              <a:t>Measurement of plasma ACTH levels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endParaRPr lang="en-US" dirty="0" smtClean="0">
              <a:ea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charset="2"/>
              <a:buBlip>
                <a:blip r:embed="rId3"/>
              </a:buBlip>
              <a:defRPr/>
            </a:pPr>
            <a:r>
              <a:rPr lang="en-US" dirty="0" smtClean="0">
                <a:ea typeface="Times New Roman" charset="0"/>
              </a:rPr>
              <a:t>ACTH level &lt;1.1 pmol/L (5 pg/mL) by IRMA is consistent with an ACTH-independence</a:t>
            </a:r>
          </a:p>
          <a:p>
            <a:pPr eaLnBrk="1" hangingPunct="1">
              <a:lnSpc>
                <a:spcPct val="90000"/>
              </a:lnSpc>
              <a:buFont typeface="Wingdings" charset="2"/>
              <a:buBlip>
                <a:blip r:embed="rId3"/>
              </a:buBlip>
              <a:defRPr/>
            </a:pPr>
            <a:endParaRPr lang="en-US" b="1" dirty="0" smtClean="0">
              <a:ea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charset="2"/>
              <a:buBlip>
                <a:blip r:embed="rId3"/>
              </a:buBlip>
              <a:defRPr/>
            </a:pPr>
            <a:r>
              <a:rPr lang="en-US" dirty="0" smtClean="0">
                <a:ea typeface="Times New Roman" charset="0"/>
              </a:rPr>
              <a:t>Corticortroph adenoma :moderate elevation</a:t>
            </a:r>
          </a:p>
          <a:p>
            <a:pPr eaLnBrk="1" hangingPunct="1">
              <a:lnSpc>
                <a:spcPct val="90000"/>
              </a:lnSpc>
              <a:buFont typeface="Wingdings" charset="2"/>
              <a:buBlip>
                <a:blip r:embed="rId3"/>
              </a:buBlip>
              <a:defRPr/>
            </a:pPr>
            <a:endParaRPr lang="en-US" dirty="0" smtClean="0">
              <a:ea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charset="2"/>
              <a:buBlip>
                <a:blip r:embed="rId3"/>
              </a:buBlip>
              <a:defRPr/>
            </a:pPr>
            <a:r>
              <a:rPr lang="en-US" dirty="0" smtClean="0">
                <a:ea typeface="Times New Roman" charset="0"/>
              </a:rPr>
              <a:t>Ectopic ACTH producing lesion :marked elevation</a:t>
            </a:r>
          </a:p>
          <a:p>
            <a:pPr eaLnBrk="1" hangingPunct="1">
              <a:lnSpc>
                <a:spcPct val="90000"/>
              </a:lnSpc>
              <a:buFont typeface="Wingdings" charset="2"/>
              <a:buBlip>
                <a:blip r:embed="rId3"/>
              </a:buBlip>
              <a:defRPr/>
            </a:pPr>
            <a:endParaRPr lang="en-US" dirty="0" smtClean="0">
              <a:ea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latin typeface="Tahoma" charset="0"/>
              </a:rPr>
              <a:t>Differentiating Cushing</a:t>
            </a:r>
            <a:r>
              <a:rPr lang="en-US" sz="3600">
                <a:latin typeface="Times New Roman" charset="0"/>
              </a:rPr>
              <a:t>’</a:t>
            </a:r>
            <a:r>
              <a:rPr lang="en-US" altLang="ja-JP" sz="3600">
                <a:latin typeface="Tahoma" charset="0"/>
              </a:rPr>
              <a:t>s disease from ectopic states of ACTH excess</a:t>
            </a:r>
            <a:endParaRPr lang="en-GB" sz="3600">
              <a:latin typeface="Tahoma" charset="0"/>
            </a:endParaRPr>
          </a:p>
        </p:txBody>
      </p:sp>
      <p:sp>
        <p:nvSpPr>
          <p:cNvPr id="3072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772400" cy="4114800"/>
          </a:xfrm>
        </p:spPr>
        <p:txBody>
          <a:bodyPr/>
          <a:lstStyle/>
          <a:p>
            <a:pPr marL="609600" indent="-609600" algn="ctr" eaLnBrk="1" hangingPunct="1"/>
            <a:r>
              <a:rPr lang="en-US" sz="2800">
                <a:latin typeface="Tahoma" charset="0"/>
              </a:rPr>
              <a:t>High dose dexamethasone suppression test (2 mg qid for 48 hrs) and measurement of urinary cortisol/ 17- hydroxycorticosteroid</a:t>
            </a:r>
          </a:p>
          <a:p>
            <a:pPr marL="609600" indent="-609600" eaLnBrk="1" hangingPunct="1"/>
            <a:r>
              <a:rPr lang="en-US" sz="2800">
                <a:latin typeface="Tahoma" charset="0"/>
              </a:rPr>
              <a:t>Overnight 8 mg dexa morning serum cortisol</a:t>
            </a:r>
          </a:p>
          <a:p>
            <a:pPr marL="609600" indent="-609600" eaLnBrk="1" hangingPunct="1"/>
            <a:r>
              <a:rPr lang="en-US" sz="2800">
                <a:latin typeface="Tahoma" charset="0"/>
              </a:rPr>
              <a:t>CRH stimulation test.</a:t>
            </a:r>
          </a:p>
          <a:p>
            <a:pPr marL="609600" indent="-609600" eaLnBrk="1" hangingPunct="1"/>
            <a:r>
              <a:rPr lang="en-US" sz="2800">
                <a:latin typeface="Tahoma" charset="0"/>
              </a:rPr>
              <a:t>Metyrapone Test (inhibitor of 11β-hydroxylase)</a:t>
            </a:r>
          </a:p>
          <a:p>
            <a:pPr marL="609600" indent="-609600" eaLnBrk="1" hangingPunct="1"/>
            <a:endParaRPr lang="en-US" sz="2400">
              <a:latin typeface="Tahoma" charset="0"/>
            </a:endParaRPr>
          </a:p>
          <a:p>
            <a:pPr marL="609600" indent="-609600" eaLnBrk="1" hangingPunct="1">
              <a:buFont typeface="Wingdings" charset="0"/>
              <a:buNone/>
            </a:pPr>
            <a:endParaRPr lang="en-US" sz="2800">
              <a:latin typeface="Tahoma" charset="0"/>
            </a:endParaRPr>
          </a:p>
          <a:p>
            <a:pPr marL="609600" indent="-609600" eaLnBrk="1" hangingPunct="1">
              <a:buFont typeface="Wingdings" charset="0"/>
              <a:buNone/>
            </a:pPr>
            <a:endParaRPr lang="en-US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Times New Roman"/>
      </a:majorFont>
      <a:minorFont>
        <a:latin typeface="Tahoma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Times New Roman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710</TotalTime>
  <Words>1961</Words>
  <Application>Microsoft Macintosh PowerPoint</Application>
  <PresentationFormat>On-screen Show (4:3)</PresentationFormat>
  <Paragraphs>426</Paragraphs>
  <Slides>53</Slides>
  <Notes>53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0" baseType="lpstr">
      <vt:lpstr>Tahoma</vt:lpstr>
      <vt:lpstr>ＭＳ Ｐゴシック</vt:lpstr>
      <vt:lpstr>Arial</vt:lpstr>
      <vt:lpstr>Wingdings</vt:lpstr>
      <vt:lpstr>Times New Roman</vt:lpstr>
      <vt:lpstr>Calibri</vt:lpstr>
      <vt:lpstr>Blueprint</vt:lpstr>
      <vt:lpstr>PITUITARY ADENOMA HORMONAL AND MEDICAL MANAGEMENT</vt:lpstr>
      <vt:lpstr> CLASSIFICATION OF PITUITARY ADENOMAS ACCORDING TO ENDOCRINE FUNCTION</vt:lpstr>
      <vt:lpstr>Cushing’s Syndrome vs. Cushing’s Disease</vt:lpstr>
      <vt:lpstr> Evaluation Of Suspected Cushing`s Syndrome</vt:lpstr>
      <vt:lpstr>Corticotroph adenomas </vt:lpstr>
      <vt:lpstr>Establishing hypercortisolism</vt:lpstr>
      <vt:lpstr>PowerPoint Presentation</vt:lpstr>
      <vt:lpstr>Establishing ACTH Dependency</vt:lpstr>
      <vt:lpstr>Differentiating Cushing’s disease from ectopic states of ACTH excess</vt:lpstr>
      <vt:lpstr>Inferior petrosal sinus sampling</vt:lpstr>
      <vt:lpstr>Cushings disease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Prolactin Function</vt:lpstr>
      <vt:lpstr>Prolactin </vt:lpstr>
      <vt:lpstr>PowerPoint Presentation</vt:lpstr>
      <vt:lpstr> Prolactinomas </vt:lpstr>
      <vt:lpstr>PowerPoint Presentation</vt:lpstr>
      <vt:lpstr>Prolactinomas</vt:lpstr>
      <vt:lpstr>Dopamine agonist</vt:lpstr>
      <vt:lpstr> </vt:lpstr>
      <vt:lpstr>PowerPoint Presentation</vt:lpstr>
      <vt:lpstr>PowerPoint Presentation</vt:lpstr>
      <vt:lpstr>PowerPoint Presentation</vt:lpstr>
      <vt:lpstr> </vt:lpstr>
      <vt:lpstr>Acromegaly </vt:lpstr>
      <vt:lpstr>PowerPoint Presentation</vt:lpstr>
      <vt:lpstr>PowerPoint Presentation</vt:lpstr>
      <vt:lpstr>Somatostatin analogues:</vt:lpstr>
      <vt:lpstr>PowerPoint Presentation</vt:lpstr>
      <vt:lpstr>PowerPoint Presentation</vt:lpstr>
      <vt:lpstr>Dopamine agonists :</vt:lpstr>
      <vt:lpstr>Dopamine agonists :</vt:lpstr>
      <vt:lpstr>GH-Receptor Antagonist :</vt:lpstr>
      <vt:lpstr> Thyrotropic Function</vt:lpstr>
      <vt:lpstr>Thyrotropin secreting adenomas</vt:lpstr>
      <vt:lpstr> GONDOTROPH FUNCTION</vt:lpstr>
      <vt:lpstr> DIABETES INSIPIDUS</vt:lpstr>
      <vt:lpstr>PowerPoint Presentation</vt:lpstr>
      <vt:lpstr>PowerPoint Presentation</vt:lpstr>
      <vt:lpstr>PowerPoint Presentation</vt:lpstr>
      <vt:lpstr>PowerPoint Presentation</vt:lpstr>
      <vt:lpstr>Chronic DI</vt:lpstr>
      <vt:lpstr> SIADH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PITUITARY ADENOMA MEDICAL MANAGEMENT</dc:title>
  <dc:creator>sumit</dc:creator>
  <cp:lastModifiedBy>apple</cp:lastModifiedBy>
  <cp:revision>31</cp:revision>
  <dcterms:created xsi:type="dcterms:W3CDTF">2010-05-09T19:34:00Z</dcterms:created>
  <dcterms:modified xsi:type="dcterms:W3CDTF">2013-12-19T06:03:02Z</dcterms:modified>
</cp:coreProperties>
</file>